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76" r:id="rId2"/>
    <p:sldId id="282" r:id="rId3"/>
    <p:sldId id="287" r:id="rId4"/>
    <p:sldId id="278" r:id="rId5"/>
    <p:sldId id="271" r:id="rId6"/>
    <p:sldId id="283" r:id="rId7"/>
    <p:sldId id="284" r:id="rId8"/>
    <p:sldId id="288" r:id="rId9"/>
    <p:sldId id="290" r:id="rId10"/>
    <p:sldId id="291" r:id="rId11"/>
    <p:sldId id="285" r:id="rId12"/>
    <p:sldId id="292" r:id="rId13"/>
    <p:sldId id="293" r:id="rId14"/>
    <p:sldId id="260" r:id="rId15"/>
    <p:sldId id="261" r:id="rId16"/>
    <p:sldId id="286" r:id="rId17"/>
    <p:sldId id="295" r:id="rId18"/>
    <p:sldId id="263" r:id="rId19"/>
    <p:sldId id="29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7B0AE40-0ED9-4DA5-ACA9-A0A85CEE8A94}" type="datetimeFigureOut">
              <a:rPr lang="en-GB" smtClean="0"/>
              <a:t>14/09/2023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BDE1DE-27A5-47B8-9600-9ADC0D7FEB4B}" type="slidenum">
              <a:rPr lang="en-GB" smtClean="0"/>
              <a:t>‹#›</a:t>
            </a:fld>
            <a:endParaRPr lang="en-GB"/>
          </a:p>
        </p:txBody>
      </p:sp>
    </p:spTree>
    <p:extLst>
      <p:ext uri="{BB962C8B-B14F-4D97-AF65-F5344CB8AC3E}">
        <p14:creationId xmlns:p14="http://schemas.microsoft.com/office/powerpoint/2010/main" val="3956012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7B0AE40-0ED9-4DA5-ACA9-A0A85CEE8A94}" type="datetimeFigureOut">
              <a:rPr lang="en-GB" smtClean="0"/>
              <a:t>14/09/2023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BDE1DE-27A5-47B8-9600-9ADC0D7FEB4B}" type="slidenum">
              <a:rPr lang="en-GB" smtClean="0"/>
              <a:t>‹#›</a:t>
            </a:fld>
            <a:endParaRPr lang="en-GB"/>
          </a:p>
        </p:txBody>
      </p:sp>
    </p:spTree>
    <p:extLst>
      <p:ext uri="{BB962C8B-B14F-4D97-AF65-F5344CB8AC3E}">
        <p14:creationId xmlns:p14="http://schemas.microsoft.com/office/powerpoint/2010/main" val="494726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7B0AE40-0ED9-4DA5-ACA9-A0A85CEE8A94}" type="datetimeFigureOut">
              <a:rPr lang="en-GB" smtClean="0"/>
              <a:t>14/09/2023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BDE1DE-27A5-47B8-9600-9ADC0D7FEB4B}" type="slidenum">
              <a:rPr lang="en-GB" smtClean="0"/>
              <a:t>‹#›</a:t>
            </a:fld>
            <a:endParaRPr lang="en-GB"/>
          </a:p>
        </p:txBody>
      </p:sp>
    </p:spTree>
    <p:extLst>
      <p:ext uri="{BB962C8B-B14F-4D97-AF65-F5344CB8AC3E}">
        <p14:creationId xmlns:p14="http://schemas.microsoft.com/office/powerpoint/2010/main" val="1158298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7B0AE40-0ED9-4DA5-ACA9-A0A85CEE8A94}" type="datetimeFigureOut">
              <a:rPr lang="en-GB" smtClean="0"/>
              <a:t>14/09/2023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BDE1DE-27A5-47B8-9600-9ADC0D7FEB4B}" type="slidenum">
              <a:rPr lang="en-GB" smtClean="0"/>
              <a:t>‹#›</a:t>
            </a:fld>
            <a:endParaRPr lang="en-GB"/>
          </a:p>
        </p:txBody>
      </p:sp>
    </p:spTree>
    <p:extLst>
      <p:ext uri="{BB962C8B-B14F-4D97-AF65-F5344CB8AC3E}">
        <p14:creationId xmlns:p14="http://schemas.microsoft.com/office/powerpoint/2010/main" val="1325377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7B0AE40-0ED9-4DA5-ACA9-A0A85CEE8A94}" type="datetimeFigureOut">
              <a:rPr lang="en-GB" smtClean="0"/>
              <a:t>14/09/2023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BDE1DE-27A5-47B8-9600-9ADC0D7FEB4B}" type="slidenum">
              <a:rPr lang="en-GB" smtClean="0"/>
              <a:t>‹#›</a:t>
            </a:fld>
            <a:endParaRPr lang="en-GB"/>
          </a:p>
        </p:txBody>
      </p:sp>
    </p:spTree>
    <p:extLst>
      <p:ext uri="{BB962C8B-B14F-4D97-AF65-F5344CB8AC3E}">
        <p14:creationId xmlns:p14="http://schemas.microsoft.com/office/powerpoint/2010/main" val="193936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7B0AE40-0ED9-4DA5-ACA9-A0A85CEE8A94}" type="datetimeFigureOut">
              <a:rPr lang="en-GB" smtClean="0"/>
              <a:t>14/09/2023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BDE1DE-27A5-47B8-9600-9ADC0D7FEB4B}" type="slidenum">
              <a:rPr lang="en-GB" smtClean="0"/>
              <a:t>‹#›</a:t>
            </a:fld>
            <a:endParaRPr lang="en-GB"/>
          </a:p>
        </p:txBody>
      </p:sp>
    </p:spTree>
    <p:extLst>
      <p:ext uri="{BB962C8B-B14F-4D97-AF65-F5344CB8AC3E}">
        <p14:creationId xmlns:p14="http://schemas.microsoft.com/office/powerpoint/2010/main" val="2116896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7B0AE40-0ED9-4DA5-ACA9-A0A85CEE8A94}" type="datetimeFigureOut">
              <a:rPr lang="en-GB" smtClean="0"/>
              <a:t>14/09/2023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BDE1DE-27A5-47B8-9600-9ADC0D7FEB4B}" type="slidenum">
              <a:rPr lang="en-GB" smtClean="0"/>
              <a:t>‹#›</a:t>
            </a:fld>
            <a:endParaRPr lang="en-GB"/>
          </a:p>
        </p:txBody>
      </p:sp>
    </p:spTree>
    <p:extLst>
      <p:ext uri="{BB962C8B-B14F-4D97-AF65-F5344CB8AC3E}">
        <p14:creationId xmlns:p14="http://schemas.microsoft.com/office/powerpoint/2010/main" val="1663612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7B0AE40-0ED9-4DA5-ACA9-A0A85CEE8A94}" type="datetimeFigureOut">
              <a:rPr lang="en-GB" smtClean="0"/>
              <a:t>14/09/2023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BDE1DE-27A5-47B8-9600-9ADC0D7FEB4B}" type="slidenum">
              <a:rPr lang="en-GB" smtClean="0"/>
              <a:t>‹#›</a:t>
            </a:fld>
            <a:endParaRPr lang="en-GB"/>
          </a:p>
        </p:txBody>
      </p:sp>
    </p:spTree>
    <p:extLst>
      <p:ext uri="{BB962C8B-B14F-4D97-AF65-F5344CB8AC3E}">
        <p14:creationId xmlns:p14="http://schemas.microsoft.com/office/powerpoint/2010/main" val="178361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B0AE40-0ED9-4DA5-ACA9-A0A85CEE8A94}" type="datetimeFigureOut">
              <a:rPr lang="en-GB" smtClean="0"/>
              <a:t>14/09/2023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DBDE1DE-27A5-47B8-9600-9ADC0D7FEB4B}" type="slidenum">
              <a:rPr lang="en-GB" smtClean="0"/>
              <a:t>‹#›</a:t>
            </a:fld>
            <a:endParaRPr lang="en-GB"/>
          </a:p>
        </p:txBody>
      </p:sp>
    </p:spTree>
    <p:extLst>
      <p:ext uri="{BB962C8B-B14F-4D97-AF65-F5344CB8AC3E}">
        <p14:creationId xmlns:p14="http://schemas.microsoft.com/office/powerpoint/2010/main" val="3679885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7B0AE40-0ED9-4DA5-ACA9-A0A85CEE8A94}" type="datetimeFigureOut">
              <a:rPr lang="en-GB" smtClean="0"/>
              <a:t>14/09/2023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BDE1DE-27A5-47B8-9600-9ADC0D7FEB4B}" type="slidenum">
              <a:rPr lang="en-GB" smtClean="0"/>
              <a:t>‹#›</a:t>
            </a:fld>
            <a:endParaRPr lang="en-GB"/>
          </a:p>
        </p:txBody>
      </p:sp>
    </p:spTree>
    <p:extLst>
      <p:ext uri="{BB962C8B-B14F-4D97-AF65-F5344CB8AC3E}">
        <p14:creationId xmlns:p14="http://schemas.microsoft.com/office/powerpoint/2010/main" val="3305297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7B0AE40-0ED9-4DA5-ACA9-A0A85CEE8A94}" type="datetimeFigureOut">
              <a:rPr lang="en-GB" smtClean="0"/>
              <a:t>14/09/2023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BDE1DE-27A5-47B8-9600-9ADC0D7FEB4B}" type="slidenum">
              <a:rPr lang="en-GB" smtClean="0"/>
              <a:t>‹#›</a:t>
            </a:fld>
            <a:endParaRPr lang="en-GB"/>
          </a:p>
        </p:txBody>
      </p:sp>
    </p:spTree>
    <p:extLst>
      <p:ext uri="{BB962C8B-B14F-4D97-AF65-F5344CB8AC3E}">
        <p14:creationId xmlns:p14="http://schemas.microsoft.com/office/powerpoint/2010/main" val="3217251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B0AE40-0ED9-4DA5-ACA9-A0A85CEE8A94}" type="datetimeFigureOut">
              <a:rPr lang="en-GB" smtClean="0"/>
              <a:t>14/09/2023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BDE1DE-27A5-47B8-9600-9ADC0D7FEB4B}" type="slidenum">
              <a:rPr lang="en-GB" smtClean="0"/>
              <a:t>‹#›</a:t>
            </a:fld>
            <a:endParaRPr lang="en-GB"/>
          </a:p>
        </p:txBody>
      </p:sp>
    </p:spTree>
    <p:extLst>
      <p:ext uri="{BB962C8B-B14F-4D97-AF65-F5344CB8AC3E}">
        <p14:creationId xmlns:p14="http://schemas.microsoft.com/office/powerpoint/2010/main" val="8799212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ag.ndsu.edu/yardandgardenreport/documents/apple-harvest-season"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hyperlink" Target="https://creativecommons.org/licenses/by-nc-sa/3.0/"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23592" y="2008111"/>
            <a:ext cx="7772400" cy="1470025"/>
          </a:xfrm>
        </p:spPr>
        <p:txBody>
          <a:bodyPr>
            <a:normAutofit fontScale="90000"/>
          </a:bodyPr>
          <a:lstStyle/>
          <a:p>
            <a:r>
              <a:rPr lang="en-GB" b="1" dirty="0">
                <a:solidFill>
                  <a:schemeClr val="bg1"/>
                </a:solidFill>
              </a:rPr>
              <a:t/>
            </a:r>
            <a:br>
              <a:rPr lang="en-GB" b="1" dirty="0">
                <a:solidFill>
                  <a:schemeClr val="bg1"/>
                </a:solidFill>
              </a:rPr>
            </a:br>
            <a:r>
              <a:rPr lang="en-GB" b="1" dirty="0">
                <a:solidFill>
                  <a:schemeClr val="bg1"/>
                </a:solidFill>
              </a:rPr>
              <a:t>   </a:t>
            </a:r>
            <a:br>
              <a:rPr lang="en-GB" b="1" dirty="0">
                <a:solidFill>
                  <a:schemeClr val="bg1"/>
                </a:solidFill>
              </a:rPr>
            </a:br>
            <a:r>
              <a:rPr lang="en-GB" b="1" dirty="0">
                <a:solidFill>
                  <a:schemeClr val="bg1"/>
                </a:solidFill>
              </a:rPr>
              <a:t> </a:t>
            </a:r>
            <a:r>
              <a:rPr lang="en-GB" sz="2000" b="1" i="1" dirty="0">
                <a:solidFill>
                  <a:schemeClr val="bg1"/>
                </a:solidFill>
                <a:latin typeface="+mn-lt"/>
              </a:rPr>
              <a:t>“</a:t>
            </a:r>
            <a:r>
              <a:rPr lang="en-US" sz="2000" b="1" i="1" dirty="0">
                <a:solidFill>
                  <a:schemeClr val="bg1"/>
                </a:solidFill>
                <a:latin typeface="+mn-lt"/>
              </a:rPr>
              <a:t>AS A FAMILY WE LIVE, LOVE, LEARN AND CELEBRATE WITH JESUS</a:t>
            </a:r>
            <a:r>
              <a:rPr lang="en-GB" sz="2000" b="1" i="1" dirty="0">
                <a:solidFill>
                  <a:schemeClr val="bg1"/>
                </a:solidFill>
                <a:latin typeface="+mn-lt"/>
              </a:rPr>
              <a:t>.”</a:t>
            </a:r>
            <a:br>
              <a:rPr lang="en-GB" sz="2000" b="1" i="1" dirty="0">
                <a:solidFill>
                  <a:schemeClr val="bg1"/>
                </a:solidFill>
                <a:latin typeface="+mn-lt"/>
              </a:rPr>
            </a:br>
            <a:r>
              <a:rPr lang="en-GB" sz="2000" b="1" i="1" dirty="0">
                <a:solidFill>
                  <a:schemeClr val="bg1"/>
                </a:solidFill>
                <a:latin typeface="+mn-lt"/>
              </a:rPr>
              <a:t/>
            </a:r>
            <a:br>
              <a:rPr lang="en-GB" sz="2000" b="1" i="1" dirty="0">
                <a:solidFill>
                  <a:schemeClr val="bg1"/>
                </a:solidFill>
                <a:latin typeface="+mn-lt"/>
              </a:rPr>
            </a:br>
            <a:r>
              <a:rPr lang="en-GB" sz="7300" b="1" dirty="0">
                <a:solidFill>
                  <a:schemeClr val="bg1"/>
                </a:solidFill>
                <a:latin typeface="+mn-lt"/>
              </a:rPr>
              <a:t>Welcome to Year 4</a:t>
            </a:r>
            <a:r>
              <a:rPr lang="en-GB" b="1" dirty="0">
                <a:solidFill>
                  <a:schemeClr val="bg1"/>
                </a:solidFill>
                <a:latin typeface="+mn-lt"/>
              </a:rPr>
              <a:t/>
            </a:r>
            <a:br>
              <a:rPr lang="en-GB" b="1" dirty="0">
                <a:solidFill>
                  <a:schemeClr val="bg1"/>
                </a:solidFill>
                <a:latin typeface="+mn-lt"/>
              </a:rPr>
            </a:br>
            <a:r>
              <a:rPr lang="en-GB" b="1" dirty="0">
                <a:solidFill>
                  <a:schemeClr val="bg1"/>
                </a:solidFill>
                <a:latin typeface="+mn-lt"/>
              </a:rPr>
              <a:t/>
            </a:r>
            <a:br>
              <a:rPr lang="en-GB" b="1" dirty="0">
                <a:solidFill>
                  <a:schemeClr val="bg1"/>
                </a:solidFill>
                <a:latin typeface="+mn-lt"/>
              </a:rPr>
            </a:br>
            <a:endParaRPr lang="en-GB" b="1" dirty="0">
              <a:solidFill>
                <a:schemeClr val="bg1"/>
              </a:solidFill>
              <a:latin typeface="+mn-lt"/>
            </a:endParaRPr>
          </a:p>
        </p:txBody>
      </p:sp>
      <p:sp>
        <p:nvSpPr>
          <p:cNvPr id="3" name="Subtitle 2"/>
          <p:cNvSpPr>
            <a:spLocks noGrp="1"/>
          </p:cNvSpPr>
          <p:nvPr>
            <p:ph type="subTitle" idx="1"/>
          </p:nvPr>
        </p:nvSpPr>
        <p:spPr>
          <a:xfrm>
            <a:off x="1971564" y="4797152"/>
            <a:ext cx="8676456" cy="1752600"/>
          </a:xfrm>
        </p:spPr>
        <p:txBody>
          <a:bodyPr/>
          <a:lstStyle/>
          <a:p>
            <a:pPr algn="l"/>
            <a:r>
              <a:rPr lang="en-GB" b="1" dirty="0">
                <a:solidFill>
                  <a:schemeClr val="bg2">
                    <a:lumMod val="90000"/>
                  </a:schemeClr>
                </a:solidFill>
                <a:latin typeface="+mj-lt"/>
              </a:rPr>
              <a:t>Teacher: Miss Pickering and Mrs </a:t>
            </a:r>
            <a:r>
              <a:rPr lang="en-GB" b="1" dirty="0" err="1">
                <a:solidFill>
                  <a:schemeClr val="bg2">
                    <a:lumMod val="90000"/>
                  </a:schemeClr>
                </a:solidFill>
                <a:latin typeface="+mj-lt"/>
              </a:rPr>
              <a:t>DiGiulio</a:t>
            </a:r>
            <a:r>
              <a:rPr lang="en-GB" b="1" dirty="0">
                <a:solidFill>
                  <a:schemeClr val="bg2">
                    <a:lumMod val="90000"/>
                  </a:schemeClr>
                </a:solidFill>
                <a:latin typeface="+mj-lt"/>
              </a:rPr>
              <a:t> (Wednesday)</a:t>
            </a:r>
          </a:p>
          <a:p>
            <a:pPr algn="l"/>
            <a:r>
              <a:rPr lang="en-GB" b="1" dirty="0">
                <a:solidFill>
                  <a:schemeClr val="bg2">
                    <a:lumMod val="90000"/>
                  </a:schemeClr>
                </a:solidFill>
                <a:latin typeface="+mj-lt"/>
              </a:rPr>
              <a:t>Teaching Assistant: Mrs </a:t>
            </a:r>
            <a:r>
              <a:rPr lang="en-GB" b="1" dirty="0" err="1">
                <a:solidFill>
                  <a:schemeClr val="bg2">
                    <a:lumMod val="90000"/>
                  </a:schemeClr>
                </a:solidFill>
                <a:latin typeface="+mj-lt"/>
              </a:rPr>
              <a:t>Oudnie</a:t>
            </a:r>
            <a:r>
              <a:rPr lang="en-GB" b="1" dirty="0">
                <a:solidFill>
                  <a:schemeClr val="bg2">
                    <a:lumMod val="90000"/>
                  </a:schemeClr>
                </a:solidFill>
                <a:latin typeface="+mj-lt"/>
              </a:rPr>
              <a:t> and Mrs Jewell</a:t>
            </a:r>
          </a:p>
        </p:txBody>
      </p:sp>
      <p:pic>
        <p:nvPicPr>
          <p:cNvPr id="4" name="Picture 3"/>
          <p:cNvPicPr>
            <a:picLocks noChangeAspect="1"/>
          </p:cNvPicPr>
          <p:nvPr/>
        </p:nvPicPr>
        <p:blipFill>
          <a:blip r:embed="rId2"/>
          <a:stretch>
            <a:fillRect/>
          </a:stretch>
        </p:blipFill>
        <p:spPr>
          <a:xfrm>
            <a:off x="5555940" y="2743124"/>
            <a:ext cx="1080120" cy="1371751"/>
          </a:xfrm>
          <a:prstGeom prst="rect">
            <a:avLst/>
          </a:prstGeom>
        </p:spPr>
      </p:pic>
    </p:spTree>
    <p:extLst>
      <p:ext uri="{BB962C8B-B14F-4D97-AF65-F5344CB8AC3E}">
        <p14:creationId xmlns:p14="http://schemas.microsoft.com/office/powerpoint/2010/main" val="2412663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1916"/>
            <a:ext cx="8229600" cy="1143000"/>
          </a:xfrm>
        </p:spPr>
        <p:txBody>
          <a:bodyPr/>
          <a:lstStyle/>
          <a:p>
            <a:r>
              <a:rPr lang="en-GB" b="1" dirty="0">
                <a:solidFill>
                  <a:schemeClr val="bg1"/>
                </a:solidFill>
                <a:latin typeface="+mn-lt"/>
              </a:rPr>
              <a:t>Year 4 Curriculum</a:t>
            </a:r>
          </a:p>
        </p:txBody>
      </p:sp>
      <p:sp>
        <p:nvSpPr>
          <p:cNvPr id="3" name="Content Placeholder 2"/>
          <p:cNvSpPr>
            <a:spLocks noGrp="1"/>
          </p:cNvSpPr>
          <p:nvPr>
            <p:ph idx="1"/>
          </p:nvPr>
        </p:nvSpPr>
        <p:spPr/>
        <p:txBody>
          <a:bodyPr/>
          <a:lstStyle/>
          <a:p>
            <a:r>
              <a:rPr lang="en-GB" dirty="0">
                <a:solidFill>
                  <a:schemeClr val="bg1"/>
                </a:solidFill>
              </a:rPr>
              <a:t>You can access the year 4 long term plan (LTP) on our class page to see the teaching that will take place across the year. In addition, the curriculum newsletter per term will be uploaded on to the website. I will show you our curriculum plan for this term. </a:t>
            </a:r>
          </a:p>
        </p:txBody>
      </p:sp>
      <p:pic>
        <p:nvPicPr>
          <p:cNvPr id="4" name="Picture 3"/>
          <p:cNvPicPr>
            <a:picLocks noChangeAspect="1"/>
          </p:cNvPicPr>
          <p:nvPr/>
        </p:nvPicPr>
        <p:blipFill>
          <a:blip r:embed="rId2"/>
          <a:stretch>
            <a:fillRect/>
          </a:stretch>
        </p:blipFill>
        <p:spPr>
          <a:xfrm>
            <a:off x="629479" y="280437"/>
            <a:ext cx="725487" cy="914479"/>
          </a:xfrm>
          <a:prstGeom prst="rect">
            <a:avLst/>
          </a:prstGeom>
        </p:spPr>
      </p:pic>
      <p:sp>
        <p:nvSpPr>
          <p:cNvPr id="6" name="TextBox 5">
            <a:extLst>
              <a:ext uri="{FF2B5EF4-FFF2-40B4-BE49-F238E27FC236}">
                <a16:creationId xmlns:a16="http://schemas.microsoft.com/office/drawing/2014/main" id="{53E9360E-828F-F064-6FFD-0E41E0850796}"/>
              </a:ext>
            </a:extLst>
          </p:cNvPr>
          <p:cNvSpPr txBox="1"/>
          <p:nvPr/>
        </p:nvSpPr>
        <p:spPr>
          <a:xfrm>
            <a:off x="3048000" y="4413837"/>
            <a:ext cx="6096000" cy="1323439"/>
          </a:xfrm>
          <a:prstGeom prst="rect">
            <a:avLst/>
          </a:prstGeom>
          <a:noFill/>
        </p:spPr>
        <p:txBody>
          <a:bodyPr wrap="square">
            <a:spAutoFit/>
          </a:bodyPr>
          <a:lstStyle/>
          <a:p>
            <a:pPr algn="ctr"/>
            <a:r>
              <a:rPr lang="en-GB" sz="4000" dirty="0">
                <a:solidFill>
                  <a:schemeClr val="bg1"/>
                </a:solidFill>
              </a:rPr>
              <a:t>https://www.holyfamily.herts.sch.uk/</a:t>
            </a:r>
          </a:p>
        </p:txBody>
      </p:sp>
    </p:spTree>
    <p:extLst>
      <p:ext uri="{BB962C8B-B14F-4D97-AF65-F5344CB8AC3E}">
        <p14:creationId xmlns:p14="http://schemas.microsoft.com/office/powerpoint/2010/main" val="3310099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174" y="-92116"/>
            <a:ext cx="10515600" cy="1325563"/>
          </a:xfrm>
        </p:spPr>
        <p:txBody>
          <a:bodyPr/>
          <a:lstStyle/>
          <a:p>
            <a:r>
              <a:rPr lang="en-GB" b="1" dirty="0">
                <a:solidFill>
                  <a:schemeClr val="bg1"/>
                </a:solidFill>
                <a:latin typeface="+mn-lt"/>
              </a:rPr>
              <a:t>  </a:t>
            </a:r>
            <a:r>
              <a:rPr lang="en-GB" sz="4000" b="1" dirty="0">
                <a:solidFill>
                  <a:schemeClr val="bg1"/>
                </a:solidFill>
                <a:latin typeface="+mn-lt"/>
              </a:rPr>
              <a:t>How we Teach English/reading</a:t>
            </a:r>
          </a:p>
        </p:txBody>
      </p:sp>
      <p:pic>
        <p:nvPicPr>
          <p:cNvPr id="4" name="Picture 3"/>
          <p:cNvPicPr>
            <a:picLocks noChangeAspect="1"/>
          </p:cNvPicPr>
          <p:nvPr/>
        </p:nvPicPr>
        <p:blipFill>
          <a:blip r:embed="rId2"/>
          <a:stretch>
            <a:fillRect/>
          </a:stretch>
        </p:blipFill>
        <p:spPr>
          <a:xfrm>
            <a:off x="205553" y="113427"/>
            <a:ext cx="725487" cy="914479"/>
          </a:xfrm>
          <a:prstGeom prst="rect">
            <a:avLst/>
          </a:prstGeom>
        </p:spPr>
      </p:pic>
      <p:sp>
        <p:nvSpPr>
          <p:cNvPr id="5" name="Content Placeholder 2">
            <a:extLst>
              <a:ext uri="{FF2B5EF4-FFF2-40B4-BE49-F238E27FC236}">
                <a16:creationId xmlns:a16="http://schemas.microsoft.com/office/drawing/2014/main" id="{CD1B68D5-182A-7FCC-923F-9B470F5A4AB2}"/>
              </a:ext>
            </a:extLst>
          </p:cNvPr>
          <p:cNvSpPr>
            <a:spLocks noGrp="1"/>
          </p:cNvSpPr>
          <p:nvPr>
            <p:ph idx="1"/>
          </p:nvPr>
        </p:nvSpPr>
        <p:spPr>
          <a:xfrm>
            <a:off x="238539" y="1027906"/>
            <a:ext cx="11747908" cy="5256834"/>
          </a:xfrm>
        </p:spPr>
        <p:txBody>
          <a:bodyPr>
            <a:noAutofit/>
          </a:bodyPr>
          <a:lstStyle/>
          <a:p>
            <a:r>
              <a:rPr lang="en-GB" sz="2000" dirty="0">
                <a:solidFill>
                  <a:schemeClr val="bg1"/>
                </a:solidFill>
                <a:latin typeface="+mj-lt"/>
              </a:rPr>
              <a:t>In English, we will be taking part in a whole school project looking at the book </a:t>
            </a:r>
            <a:r>
              <a:rPr lang="en-GB" sz="2000" b="1" dirty="0">
                <a:solidFill>
                  <a:schemeClr val="bg1"/>
                </a:solidFill>
                <a:latin typeface="+mj-lt"/>
              </a:rPr>
              <a:t>“Coming to England” </a:t>
            </a:r>
            <a:r>
              <a:rPr lang="en-GB" sz="2000" dirty="0">
                <a:solidFill>
                  <a:schemeClr val="bg1"/>
                </a:solidFill>
                <a:latin typeface="+mj-lt"/>
              </a:rPr>
              <a:t>which is a new text for this year. Once the project is complete we will start our first year 4 topic which is </a:t>
            </a:r>
            <a:r>
              <a:rPr lang="en-GB" sz="2000" b="1" dirty="0">
                <a:solidFill>
                  <a:schemeClr val="bg1"/>
                </a:solidFill>
                <a:latin typeface="+mj-lt"/>
              </a:rPr>
              <a:t>“Roman Myths” </a:t>
            </a:r>
            <a:r>
              <a:rPr lang="en-GB" sz="2000" dirty="0">
                <a:solidFill>
                  <a:schemeClr val="bg1"/>
                </a:solidFill>
                <a:latin typeface="+mj-lt"/>
              </a:rPr>
              <a:t>where the children will ultimately write their own myth. </a:t>
            </a:r>
          </a:p>
          <a:p>
            <a:r>
              <a:rPr lang="en-GB" sz="2000" dirty="0">
                <a:solidFill>
                  <a:schemeClr val="bg1"/>
                </a:solidFill>
                <a:latin typeface="+mj-lt"/>
              </a:rPr>
              <a:t>We will be looking at different texts related to our History topic also, our first class novel is </a:t>
            </a:r>
            <a:r>
              <a:rPr lang="en-GB" sz="2000" b="1" dirty="0">
                <a:solidFill>
                  <a:schemeClr val="bg1"/>
                </a:solidFill>
                <a:latin typeface="+mj-lt"/>
              </a:rPr>
              <a:t>“Romans on the Rampage” by Jeremy Strong </a:t>
            </a:r>
            <a:r>
              <a:rPr lang="en-GB" sz="2000" dirty="0">
                <a:solidFill>
                  <a:schemeClr val="bg1"/>
                </a:solidFill>
                <a:latin typeface="+mj-lt"/>
              </a:rPr>
              <a:t>which we are also using as our guided reading text. </a:t>
            </a:r>
          </a:p>
          <a:p>
            <a:r>
              <a:rPr lang="en-GB" sz="2000" dirty="0">
                <a:solidFill>
                  <a:schemeClr val="bg1"/>
                </a:solidFill>
                <a:latin typeface="+mj-lt"/>
              </a:rPr>
              <a:t>As the class reads, we will use the text to explore vocabulary, language, imagery and literary techniques. We look at the grammar used and they will use this as a prompt for their own creative writing later on. </a:t>
            </a:r>
          </a:p>
          <a:p>
            <a:r>
              <a:rPr lang="en-GB" sz="2000" dirty="0">
                <a:solidFill>
                  <a:schemeClr val="bg1"/>
                </a:solidFill>
                <a:latin typeface="+mj-lt"/>
              </a:rPr>
              <a:t>Children will be given opportunities to write texts similar to those they have read and where possible be given writing tasks for real purposes e.g. writing to an author, provide information for children in another class. </a:t>
            </a:r>
          </a:p>
          <a:p>
            <a:pPr marL="285750" lvl="0" indent="-285750">
              <a:buFont typeface="Arial" panose="020B0604020202020204" pitchFamily="34" charset="0"/>
              <a:buChar char="•"/>
            </a:pPr>
            <a:r>
              <a:rPr lang="en-GB" sz="2000" dirty="0">
                <a:solidFill>
                  <a:schemeClr val="bg1"/>
                </a:solidFill>
                <a:latin typeface="+mj-lt"/>
              </a:rPr>
              <a:t>They will be given opportunities to generate ideas for their writing and create a plan. </a:t>
            </a:r>
          </a:p>
          <a:p>
            <a:pPr marL="285750" lvl="0" indent="-285750">
              <a:buFont typeface="Arial" panose="020B0604020202020204" pitchFamily="34" charset="0"/>
              <a:buChar char="•"/>
            </a:pPr>
            <a:r>
              <a:rPr lang="en-GB" sz="2000" dirty="0">
                <a:solidFill>
                  <a:schemeClr val="bg1"/>
                </a:solidFill>
                <a:latin typeface="+mj-lt"/>
              </a:rPr>
              <a:t>They will then draft and write sentences for their piece by rehearsing them aloud.</a:t>
            </a:r>
          </a:p>
          <a:p>
            <a:pPr marL="285750" lvl="0" indent="-285750">
              <a:buFont typeface="Arial" panose="020B0604020202020204" pitchFamily="34" charset="0"/>
              <a:buChar char="•"/>
            </a:pPr>
            <a:r>
              <a:rPr lang="en-GB" sz="2000" dirty="0">
                <a:solidFill>
                  <a:schemeClr val="bg1"/>
                </a:solidFill>
                <a:latin typeface="+mj-lt"/>
              </a:rPr>
              <a:t>They will organise paragraphs around a topic or theme.</a:t>
            </a:r>
          </a:p>
          <a:p>
            <a:pPr marL="285750" lvl="0" indent="-285750">
              <a:buFont typeface="Arial" panose="020B0604020202020204" pitchFamily="34" charset="0"/>
              <a:buChar char="•"/>
            </a:pPr>
            <a:r>
              <a:rPr lang="en-GB" sz="2000" dirty="0">
                <a:solidFill>
                  <a:schemeClr val="bg1"/>
                </a:solidFill>
                <a:latin typeface="+mj-lt"/>
              </a:rPr>
              <a:t>In narratives they will create settings, characters and plot.</a:t>
            </a:r>
          </a:p>
          <a:p>
            <a:pPr marL="285750" lvl="0" indent="-285750">
              <a:buFont typeface="Arial" panose="020B0604020202020204" pitchFamily="34" charset="0"/>
              <a:buChar char="•"/>
            </a:pPr>
            <a:r>
              <a:rPr lang="en-GB" sz="2000" dirty="0">
                <a:solidFill>
                  <a:schemeClr val="bg1"/>
                </a:solidFill>
                <a:latin typeface="+mj-lt"/>
              </a:rPr>
              <a:t>In non-fiction they will be expected to use organisational devices such as sub-headings and a clear introduction. </a:t>
            </a:r>
          </a:p>
          <a:p>
            <a:pPr marL="285750" lvl="0" indent="-285750">
              <a:buFont typeface="Arial" panose="020B0604020202020204" pitchFamily="34" charset="0"/>
              <a:buChar char="•"/>
            </a:pPr>
            <a:r>
              <a:rPr lang="en-GB" sz="2000" dirty="0">
                <a:solidFill>
                  <a:schemeClr val="bg1"/>
                </a:solidFill>
                <a:latin typeface="+mj-lt"/>
              </a:rPr>
              <a:t>The children will be taught to evaluate and edit their writing and given opportunities to read their work aloud in class.</a:t>
            </a:r>
          </a:p>
        </p:txBody>
      </p:sp>
    </p:spTree>
    <p:extLst>
      <p:ext uri="{BB962C8B-B14F-4D97-AF65-F5344CB8AC3E}">
        <p14:creationId xmlns:p14="http://schemas.microsoft.com/office/powerpoint/2010/main" val="114331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How we Teach Maths</a:t>
            </a:r>
          </a:p>
        </p:txBody>
      </p:sp>
      <p:sp>
        <p:nvSpPr>
          <p:cNvPr id="3" name="Content Placeholder 2"/>
          <p:cNvSpPr>
            <a:spLocks noGrp="1"/>
          </p:cNvSpPr>
          <p:nvPr>
            <p:ph idx="1"/>
          </p:nvPr>
        </p:nvSpPr>
        <p:spPr>
          <a:xfrm>
            <a:off x="291548" y="1268761"/>
            <a:ext cx="11714922" cy="5475812"/>
          </a:xfrm>
        </p:spPr>
        <p:txBody>
          <a:bodyPr>
            <a:normAutofit fontScale="55000" lnSpcReduction="20000"/>
          </a:bodyPr>
          <a:lstStyle/>
          <a:p>
            <a:r>
              <a:rPr lang="en-GB" sz="3200" b="1" dirty="0">
                <a:solidFill>
                  <a:schemeClr val="bg1"/>
                </a:solidFill>
                <a:latin typeface="SassoonCRInfant" panose="02010503020300020003" pitchFamily="2" charset="0"/>
              </a:rPr>
              <a:t>Number &amp; Place Value                                                              </a:t>
            </a:r>
          </a:p>
          <a:p>
            <a:pPr>
              <a:buFont typeface="Arial" panose="020B0604020202020204" pitchFamily="34" charset="0"/>
              <a:buChar char="•"/>
            </a:pPr>
            <a:r>
              <a:rPr lang="en-GB" sz="3200" dirty="0">
                <a:solidFill>
                  <a:schemeClr val="bg1"/>
                </a:solidFill>
                <a:latin typeface="SassoonCRInfant" panose="02010503020300020003" pitchFamily="2" charset="0"/>
              </a:rPr>
              <a:t> count in multiples of 6, 7, 9, 25 and 1,000</a:t>
            </a:r>
          </a:p>
          <a:p>
            <a:pPr marL="285750" indent="-285750">
              <a:buFont typeface="Arial" panose="020B0604020202020204" pitchFamily="34" charset="0"/>
              <a:buChar char="•"/>
            </a:pPr>
            <a:r>
              <a:rPr lang="en-GB" sz="3200" dirty="0">
                <a:solidFill>
                  <a:schemeClr val="bg1"/>
                </a:solidFill>
                <a:latin typeface="SassoonCRInfant" panose="02010503020300020003" pitchFamily="2" charset="0"/>
              </a:rPr>
              <a:t> find 1,000 more or less than a given number</a:t>
            </a:r>
          </a:p>
          <a:p>
            <a:pPr marL="285750" indent="-285750">
              <a:buFont typeface="Arial" panose="020B0604020202020204" pitchFamily="34" charset="0"/>
              <a:buChar char="•"/>
            </a:pPr>
            <a:r>
              <a:rPr lang="en-GB" sz="3200" dirty="0">
                <a:solidFill>
                  <a:schemeClr val="bg1"/>
                </a:solidFill>
                <a:latin typeface="SassoonCRInfant" panose="02010503020300020003" pitchFamily="2" charset="0"/>
              </a:rPr>
              <a:t> count backwards through 0 to include negative numbers</a:t>
            </a:r>
          </a:p>
          <a:p>
            <a:pPr marL="285750" indent="-285750">
              <a:buFont typeface="Arial" panose="020B0604020202020204" pitchFamily="34" charset="0"/>
              <a:buChar char="•"/>
            </a:pPr>
            <a:r>
              <a:rPr lang="en-GB" sz="3200" dirty="0">
                <a:solidFill>
                  <a:schemeClr val="bg1"/>
                </a:solidFill>
                <a:latin typeface="SassoonCRInfant" panose="02010503020300020003" pitchFamily="2" charset="0"/>
              </a:rPr>
              <a:t>recognise the place value of each digit in a four-digit number round any number to the nearest 10, 100 or 1,000</a:t>
            </a:r>
          </a:p>
          <a:p>
            <a:pPr marL="285750" indent="-285750">
              <a:buFont typeface="Arial" panose="020B0604020202020204" pitchFamily="34" charset="0"/>
              <a:buChar char="•"/>
            </a:pPr>
            <a:r>
              <a:rPr lang="en-GB" sz="3200" dirty="0">
                <a:solidFill>
                  <a:schemeClr val="bg1"/>
                </a:solidFill>
                <a:latin typeface="SassoonCRInfant" panose="02010503020300020003" pitchFamily="2" charset="0"/>
              </a:rPr>
              <a:t> read Roman numerals to 100 (I to C) </a:t>
            </a:r>
          </a:p>
          <a:p>
            <a:r>
              <a:rPr lang="en-GB" sz="3200" b="1" dirty="0">
                <a:solidFill>
                  <a:schemeClr val="bg1"/>
                </a:solidFill>
                <a:latin typeface="SassoonCRInfant" panose="02010503020300020003" pitchFamily="2" charset="0"/>
              </a:rPr>
              <a:t>Addition &amp; Subtraction</a:t>
            </a:r>
          </a:p>
          <a:p>
            <a:pPr marL="285750" indent="-285750">
              <a:buFont typeface="Arial" panose="020B0604020202020204" pitchFamily="34" charset="0"/>
              <a:buChar char="•"/>
            </a:pPr>
            <a:r>
              <a:rPr lang="en-GB" sz="3200" dirty="0">
                <a:solidFill>
                  <a:schemeClr val="bg1"/>
                </a:solidFill>
                <a:latin typeface="SassoonCRInfant" panose="02010503020300020003" pitchFamily="2" charset="0"/>
              </a:rPr>
              <a:t> add and subtract numbers with up to 4 digits using the formal written methods of columnar addition and subtraction where appropriate</a:t>
            </a:r>
          </a:p>
          <a:p>
            <a:r>
              <a:rPr lang="en-GB" sz="3200" b="1" dirty="0">
                <a:solidFill>
                  <a:schemeClr val="bg1"/>
                </a:solidFill>
                <a:latin typeface="SassoonCRInfant" panose="02010503020300020003" pitchFamily="2" charset="0"/>
              </a:rPr>
              <a:t>Multiplication &amp; Division</a:t>
            </a:r>
          </a:p>
          <a:p>
            <a:pPr marL="285750" indent="-285750">
              <a:buFont typeface="Arial" panose="020B0604020202020204" pitchFamily="34" charset="0"/>
              <a:buChar char="•"/>
            </a:pPr>
            <a:r>
              <a:rPr lang="en-GB" sz="3200" dirty="0">
                <a:solidFill>
                  <a:schemeClr val="bg1"/>
                </a:solidFill>
                <a:latin typeface="SassoonCRInfant" panose="02010503020300020003" pitchFamily="2" charset="0"/>
              </a:rPr>
              <a:t> recall multiplication and division facts for multiplication tables up to 12 × 12,  recognise and use factor pairs</a:t>
            </a:r>
          </a:p>
          <a:p>
            <a:pPr marL="285750" indent="-285750">
              <a:buFont typeface="Arial" panose="020B0604020202020204" pitchFamily="34" charset="0"/>
              <a:buChar char="•"/>
            </a:pPr>
            <a:r>
              <a:rPr lang="en-GB" sz="3200" dirty="0">
                <a:solidFill>
                  <a:schemeClr val="bg1"/>
                </a:solidFill>
                <a:latin typeface="SassoonCRInfant" panose="02010503020300020003" pitchFamily="2" charset="0"/>
              </a:rPr>
              <a:t> multiply two-digit and three-digit numbers</a:t>
            </a:r>
          </a:p>
          <a:p>
            <a:pPr marL="285750" indent="-285750">
              <a:buFont typeface="Arial" panose="020B0604020202020204" pitchFamily="34" charset="0"/>
              <a:buChar char="•"/>
            </a:pPr>
            <a:r>
              <a:rPr lang="en-GB" sz="3200" dirty="0">
                <a:solidFill>
                  <a:schemeClr val="bg1"/>
                </a:solidFill>
                <a:latin typeface="SassoonCRInfant" panose="02010503020300020003" pitchFamily="2" charset="0"/>
              </a:rPr>
              <a:t>solve problems involving multiplying and adding, </a:t>
            </a:r>
          </a:p>
          <a:p>
            <a:r>
              <a:rPr lang="en-GB" sz="3200" b="1" dirty="0">
                <a:solidFill>
                  <a:schemeClr val="bg1"/>
                </a:solidFill>
                <a:latin typeface="SassoonCRInfant" panose="02010503020300020003" pitchFamily="2" charset="0"/>
              </a:rPr>
              <a:t> Fractions </a:t>
            </a:r>
          </a:p>
          <a:p>
            <a:pPr marL="285750" indent="-285750">
              <a:buFont typeface="Arial" panose="020B0604020202020204" pitchFamily="34" charset="0"/>
              <a:buChar char="•"/>
            </a:pPr>
            <a:r>
              <a:rPr lang="en-GB" sz="3200" dirty="0">
                <a:solidFill>
                  <a:schemeClr val="bg1"/>
                </a:solidFill>
                <a:latin typeface="SassoonCRInfant" panose="02010503020300020003" pitchFamily="2" charset="0"/>
              </a:rPr>
              <a:t> add and subtract fractions with the same denominator</a:t>
            </a:r>
          </a:p>
          <a:p>
            <a:pPr marL="285750" indent="-285750">
              <a:buFont typeface="Arial" panose="020B0604020202020204" pitchFamily="34" charset="0"/>
              <a:buChar char="•"/>
            </a:pPr>
            <a:r>
              <a:rPr lang="en-GB" sz="3200" dirty="0">
                <a:solidFill>
                  <a:schemeClr val="bg1"/>
                </a:solidFill>
                <a:latin typeface="SassoonCRInfant" panose="02010503020300020003" pitchFamily="2" charset="0"/>
              </a:rPr>
              <a:t> recognise and write decimal equivalents to ¼; ½; ¾</a:t>
            </a:r>
          </a:p>
          <a:p>
            <a:endParaRPr lang="en-GB" dirty="0">
              <a:solidFill>
                <a:srgbClr val="FF0000"/>
              </a:solidFill>
            </a:endParaRPr>
          </a:p>
        </p:txBody>
      </p:sp>
      <p:pic>
        <p:nvPicPr>
          <p:cNvPr id="4" name="Picture 3"/>
          <p:cNvPicPr>
            <a:picLocks noChangeAspect="1"/>
          </p:cNvPicPr>
          <p:nvPr/>
        </p:nvPicPr>
        <p:blipFill>
          <a:blip r:embed="rId2"/>
          <a:stretch>
            <a:fillRect/>
          </a:stretch>
        </p:blipFill>
        <p:spPr>
          <a:xfrm>
            <a:off x="112713" y="113427"/>
            <a:ext cx="725487" cy="914479"/>
          </a:xfrm>
          <a:prstGeom prst="rect">
            <a:avLst/>
          </a:prstGeom>
        </p:spPr>
      </p:pic>
    </p:spTree>
    <p:extLst>
      <p:ext uri="{BB962C8B-B14F-4D97-AF65-F5344CB8AC3E}">
        <p14:creationId xmlns:p14="http://schemas.microsoft.com/office/powerpoint/2010/main" val="2865577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solidFill>
                  <a:schemeClr val="bg1"/>
                </a:solidFill>
              </a:rPr>
              <a:t>How can you help your child? </a:t>
            </a:r>
          </a:p>
        </p:txBody>
      </p:sp>
      <p:sp>
        <p:nvSpPr>
          <p:cNvPr id="3" name="Content Placeholder 2"/>
          <p:cNvSpPr>
            <a:spLocks noGrp="1"/>
          </p:cNvSpPr>
          <p:nvPr>
            <p:ph idx="1"/>
          </p:nvPr>
        </p:nvSpPr>
        <p:spPr>
          <a:xfrm>
            <a:off x="1981200" y="1589917"/>
            <a:ext cx="8229600" cy="4525963"/>
          </a:xfrm>
        </p:spPr>
        <p:txBody>
          <a:bodyPr>
            <a:normAutofit lnSpcReduction="10000"/>
          </a:bodyPr>
          <a:lstStyle/>
          <a:p>
            <a:r>
              <a:rPr lang="en-GB" dirty="0">
                <a:solidFill>
                  <a:schemeClr val="bg1"/>
                </a:solidFill>
              </a:rPr>
              <a:t>Listen to your child read every day. </a:t>
            </a:r>
            <a:endParaRPr lang="en-GB" b="1" u="sng" dirty="0">
              <a:solidFill>
                <a:schemeClr val="bg1"/>
              </a:solidFill>
            </a:endParaRPr>
          </a:p>
          <a:p>
            <a:r>
              <a:rPr lang="en-GB" dirty="0">
                <a:solidFill>
                  <a:schemeClr val="bg1"/>
                </a:solidFill>
              </a:rPr>
              <a:t>Discussions at home about what the children have learnt at school and make reading part of your daily discussions. (This is going to be a big focus for us this year as part of our Oracy project). </a:t>
            </a:r>
          </a:p>
          <a:p>
            <a:r>
              <a:rPr lang="en-GB" dirty="0">
                <a:solidFill>
                  <a:schemeClr val="bg1"/>
                </a:solidFill>
              </a:rPr>
              <a:t>Read to your child as often as you can! This can include magazines and newspapers (age appropriate), signposts, recipes! </a:t>
            </a:r>
          </a:p>
          <a:p>
            <a:r>
              <a:rPr lang="en-GB" dirty="0">
                <a:solidFill>
                  <a:schemeClr val="bg1"/>
                </a:solidFill>
              </a:rPr>
              <a:t>Please record any/all reading on Boom Readers. </a:t>
            </a:r>
          </a:p>
          <a:p>
            <a:r>
              <a:rPr lang="en-GB" dirty="0">
                <a:solidFill>
                  <a:schemeClr val="bg1"/>
                </a:solidFill>
              </a:rPr>
              <a:t>Times table check (MTC) at the end of the year. Practising!</a:t>
            </a:r>
          </a:p>
          <a:p>
            <a:endParaRPr lang="en-GB" dirty="0">
              <a:solidFill>
                <a:schemeClr val="bg1"/>
              </a:solidFill>
            </a:endParaRPr>
          </a:p>
        </p:txBody>
      </p:sp>
      <p:pic>
        <p:nvPicPr>
          <p:cNvPr id="4" name="Picture 3"/>
          <p:cNvPicPr>
            <a:picLocks noChangeAspect="1"/>
          </p:cNvPicPr>
          <p:nvPr/>
        </p:nvPicPr>
        <p:blipFill>
          <a:blip r:embed="rId2"/>
          <a:stretch>
            <a:fillRect/>
          </a:stretch>
        </p:blipFill>
        <p:spPr>
          <a:xfrm>
            <a:off x="112713" y="113427"/>
            <a:ext cx="725487" cy="914479"/>
          </a:xfrm>
          <a:prstGeom prst="rect">
            <a:avLst/>
          </a:prstGeom>
        </p:spPr>
      </p:pic>
    </p:spTree>
    <p:extLst>
      <p:ext uri="{BB962C8B-B14F-4D97-AF65-F5344CB8AC3E}">
        <p14:creationId xmlns:p14="http://schemas.microsoft.com/office/powerpoint/2010/main" val="981924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solidFill>
                  <a:schemeClr val="bg1"/>
                </a:solidFill>
              </a:rPr>
              <a:t>Home learning Expectations  </a:t>
            </a:r>
          </a:p>
        </p:txBody>
      </p:sp>
      <p:pic>
        <p:nvPicPr>
          <p:cNvPr id="4" name="Picture 3"/>
          <p:cNvPicPr>
            <a:picLocks noChangeAspect="1"/>
          </p:cNvPicPr>
          <p:nvPr/>
        </p:nvPicPr>
        <p:blipFill>
          <a:blip r:embed="rId2"/>
          <a:stretch>
            <a:fillRect/>
          </a:stretch>
        </p:blipFill>
        <p:spPr>
          <a:xfrm>
            <a:off x="112713" y="113427"/>
            <a:ext cx="725487" cy="914479"/>
          </a:xfrm>
          <a:prstGeom prst="rect">
            <a:avLst/>
          </a:prstGeom>
        </p:spPr>
      </p:pic>
      <p:pic>
        <p:nvPicPr>
          <p:cNvPr id="5" name="Picture 4"/>
          <p:cNvPicPr>
            <a:picLocks noChangeAspect="1"/>
          </p:cNvPicPr>
          <p:nvPr/>
        </p:nvPicPr>
        <p:blipFill>
          <a:blip r:embed="rId3"/>
          <a:stretch>
            <a:fillRect/>
          </a:stretch>
        </p:blipFill>
        <p:spPr>
          <a:xfrm>
            <a:off x="1485900" y="2878367"/>
            <a:ext cx="9220200" cy="1209675"/>
          </a:xfrm>
          <a:prstGeom prst="rect">
            <a:avLst/>
          </a:prstGeom>
        </p:spPr>
      </p:pic>
      <p:sp>
        <p:nvSpPr>
          <p:cNvPr id="6" name="Content Placeholder 5"/>
          <p:cNvSpPr>
            <a:spLocks noGrp="1"/>
          </p:cNvSpPr>
          <p:nvPr>
            <p:ph idx="1"/>
          </p:nvPr>
        </p:nvSpPr>
        <p:spPr>
          <a:xfrm>
            <a:off x="937953" y="4510636"/>
            <a:ext cx="10515600" cy="4351338"/>
          </a:xfrm>
        </p:spPr>
        <p:txBody>
          <a:bodyPr/>
          <a:lstStyle/>
          <a:p>
            <a:r>
              <a:rPr lang="en-GB" dirty="0" smtClean="0"/>
              <a:t>Any problems with logging in on Boom Reader, TTRS, Purple Mash or Google Classroom should be reported immediately to the office to rectify the situation. We will not automatically know there is a problem. Failure to do so will mean your child is missing out on accessing platforms they need to complete their work. </a:t>
            </a:r>
            <a:endParaRPr lang="en-GB" dirty="0"/>
          </a:p>
        </p:txBody>
      </p:sp>
      <p:pic>
        <p:nvPicPr>
          <p:cNvPr id="7" name="Picture 6"/>
          <p:cNvPicPr>
            <a:picLocks noChangeAspect="1"/>
          </p:cNvPicPr>
          <p:nvPr/>
        </p:nvPicPr>
        <p:blipFill>
          <a:blip r:embed="rId4"/>
          <a:stretch>
            <a:fillRect/>
          </a:stretch>
        </p:blipFill>
        <p:spPr>
          <a:xfrm>
            <a:off x="1485900" y="2573223"/>
            <a:ext cx="9191625" cy="323850"/>
          </a:xfrm>
          <a:prstGeom prst="rect">
            <a:avLst/>
          </a:prstGeom>
        </p:spPr>
      </p:pic>
    </p:spTree>
    <p:extLst>
      <p:ext uri="{BB962C8B-B14F-4D97-AF65-F5344CB8AC3E}">
        <p14:creationId xmlns:p14="http://schemas.microsoft.com/office/powerpoint/2010/main" val="553609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Mass and Class Masses</a:t>
            </a:r>
          </a:p>
        </p:txBody>
      </p:sp>
      <p:sp>
        <p:nvSpPr>
          <p:cNvPr id="3" name="Content Placeholder 2"/>
          <p:cNvSpPr>
            <a:spLocks noGrp="1"/>
          </p:cNvSpPr>
          <p:nvPr>
            <p:ph idx="1"/>
          </p:nvPr>
        </p:nvSpPr>
        <p:spPr>
          <a:xfrm>
            <a:off x="1981200" y="1942386"/>
            <a:ext cx="8229600" cy="4713387"/>
          </a:xfrm>
        </p:spPr>
        <p:txBody>
          <a:bodyPr>
            <a:normAutofit/>
          </a:bodyPr>
          <a:lstStyle/>
          <a:p>
            <a:r>
              <a:rPr lang="en-GB" b="1" dirty="0">
                <a:solidFill>
                  <a:schemeClr val="bg1"/>
                </a:solidFill>
              </a:rPr>
              <a:t>We will hold a whole school Mass at least once each term, the whole school community are invited.</a:t>
            </a:r>
          </a:p>
          <a:p>
            <a:r>
              <a:rPr lang="en-GB" b="1" dirty="0">
                <a:solidFill>
                  <a:schemeClr val="bg1"/>
                </a:solidFill>
              </a:rPr>
              <a:t>There will be a class Mass for each year group across the year, parents and family are invited to attend.</a:t>
            </a:r>
          </a:p>
        </p:txBody>
      </p:sp>
      <p:pic>
        <p:nvPicPr>
          <p:cNvPr id="4" name="Picture 3"/>
          <p:cNvPicPr>
            <a:picLocks noChangeAspect="1"/>
          </p:cNvPicPr>
          <p:nvPr/>
        </p:nvPicPr>
        <p:blipFill>
          <a:blip r:embed="rId2"/>
          <a:stretch>
            <a:fillRect/>
          </a:stretch>
        </p:blipFill>
        <p:spPr>
          <a:xfrm>
            <a:off x="112713" y="113427"/>
            <a:ext cx="725487" cy="914479"/>
          </a:xfrm>
          <a:prstGeom prst="rect">
            <a:avLst/>
          </a:prstGeom>
        </p:spPr>
      </p:pic>
    </p:spTree>
    <p:extLst>
      <p:ext uri="{BB962C8B-B14F-4D97-AF65-F5344CB8AC3E}">
        <p14:creationId xmlns:p14="http://schemas.microsoft.com/office/powerpoint/2010/main" val="4071591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Sports/Outdoor learning </a:t>
            </a:r>
          </a:p>
        </p:txBody>
      </p:sp>
      <p:pic>
        <p:nvPicPr>
          <p:cNvPr id="4" name="Picture 3"/>
          <p:cNvPicPr>
            <a:picLocks noChangeAspect="1"/>
          </p:cNvPicPr>
          <p:nvPr/>
        </p:nvPicPr>
        <p:blipFill>
          <a:blip r:embed="rId2"/>
          <a:stretch>
            <a:fillRect/>
          </a:stretch>
        </p:blipFill>
        <p:spPr>
          <a:xfrm>
            <a:off x="112713" y="113427"/>
            <a:ext cx="725487" cy="914479"/>
          </a:xfrm>
          <a:prstGeom prst="rect">
            <a:avLst/>
          </a:prstGeom>
        </p:spPr>
      </p:pic>
      <p:sp>
        <p:nvSpPr>
          <p:cNvPr id="5" name="Content Placeholder 2">
            <a:extLst>
              <a:ext uri="{FF2B5EF4-FFF2-40B4-BE49-F238E27FC236}">
                <a16:creationId xmlns:a16="http://schemas.microsoft.com/office/drawing/2014/main" id="{377FDC03-C601-4BDA-F2F3-6DBC9A765805}"/>
              </a:ext>
            </a:extLst>
          </p:cNvPr>
          <p:cNvSpPr txBox="1">
            <a:spLocks/>
          </p:cNvSpPr>
          <p:nvPr/>
        </p:nvSpPr>
        <p:spPr>
          <a:xfrm>
            <a:off x="0" y="1523785"/>
            <a:ext cx="10630399" cy="52207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atin typeface="SassoonCRInfant" panose="02010503020300020003" pitchFamily="2" charset="0"/>
              </a:rPr>
              <a:t>Our PE day this term will be </a:t>
            </a:r>
            <a:r>
              <a:rPr lang="en-GB" b="1">
                <a:latin typeface="SassoonCRInfant" panose="02010503020300020003" pitchFamily="2" charset="0"/>
              </a:rPr>
              <a:t>Thursday.</a:t>
            </a:r>
          </a:p>
          <a:p>
            <a:r>
              <a:rPr lang="en-GB">
                <a:latin typeface="SassoonCRInfant" panose="02010503020300020003" pitchFamily="2" charset="0"/>
              </a:rPr>
              <a:t>This term the children will have </a:t>
            </a:r>
            <a:r>
              <a:rPr lang="en-GB" b="1">
                <a:latin typeface="SassoonCRInfant" panose="02010503020300020003" pitchFamily="2" charset="0"/>
              </a:rPr>
              <a:t>Tag Rugby.</a:t>
            </a:r>
          </a:p>
          <a:p>
            <a:r>
              <a:rPr lang="en-GB" b="1"/>
              <a:t>Earrings</a:t>
            </a:r>
            <a:r>
              <a:rPr lang="en-GB"/>
              <a:t> must be taken out prior to the lesson, otherwise your child cannot take part in the activities</a:t>
            </a:r>
            <a:r>
              <a:rPr lang="en-GB">
                <a:latin typeface="SassoonCRInfant" panose="02010503020300020003" pitchFamily="2" charset="0"/>
              </a:rPr>
              <a:t>.</a:t>
            </a:r>
          </a:p>
          <a:p>
            <a:pPr marL="0" indent="0">
              <a:buFont typeface="Arial" panose="020B0604020202020204" pitchFamily="34" charset="0"/>
              <a:buNone/>
            </a:pPr>
            <a:endParaRPr lang="en-GB" dirty="0"/>
          </a:p>
        </p:txBody>
      </p:sp>
      <p:sp>
        <p:nvSpPr>
          <p:cNvPr id="9" name="TextBox 8">
            <a:extLst>
              <a:ext uri="{FF2B5EF4-FFF2-40B4-BE49-F238E27FC236}">
                <a16:creationId xmlns:a16="http://schemas.microsoft.com/office/drawing/2014/main" id="{70AF77B6-7931-3F5E-9B1C-EA072125B425}"/>
              </a:ext>
            </a:extLst>
          </p:cNvPr>
          <p:cNvSpPr txBox="1"/>
          <p:nvPr/>
        </p:nvSpPr>
        <p:spPr>
          <a:xfrm>
            <a:off x="5102087" y="4990247"/>
            <a:ext cx="7308573" cy="1754326"/>
          </a:xfrm>
          <a:prstGeom prst="rect">
            <a:avLst/>
          </a:prstGeom>
          <a:noFill/>
        </p:spPr>
        <p:txBody>
          <a:bodyPr wrap="square">
            <a:spAutoFit/>
          </a:bodyPr>
          <a:lstStyle/>
          <a:p>
            <a:r>
              <a:rPr lang="en-US" dirty="0">
                <a:solidFill>
                  <a:schemeClr val="bg1"/>
                </a:solidFill>
              </a:rPr>
              <a:t>Children need to wear their PE kit into school, dark (Black) joggers (no brands)</a:t>
            </a:r>
          </a:p>
          <a:p>
            <a:r>
              <a:rPr lang="en-US" dirty="0">
                <a:solidFill>
                  <a:schemeClr val="bg1"/>
                </a:solidFill>
              </a:rPr>
              <a:t>Plain black hoodie</a:t>
            </a:r>
          </a:p>
          <a:p>
            <a:r>
              <a:rPr lang="en-US" dirty="0">
                <a:solidFill>
                  <a:schemeClr val="bg1"/>
                </a:solidFill>
              </a:rPr>
              <a:t>Trainers (black)</a:t>
            </a:r>
          </a:p>
          <a:p>
            <a:r>
              <a:rPr lang="en-US" dirty="0">
                <a:solidFill>
                  <a:schemeClr val="bg1"/>
                </a:solidFill>
              </a:rPr>
              <a:t>Raincoat</a:t>
            </a:r>
          </a:p>
          <a:p>
            <a:r>
              <a:rPr lang="en-US" dirty="0">
                <a:solidFill>
                  <a:schemeClr val="bg1"/>
                </a:solidFill>
              </a:rPr>
              <a:t>Wellies – can be left in school. </a:t>
            </a:r>
            <a:endParaRPr lang="en-GB" dirty="0">
              <a:solidFill>
                <a:schemeClr val="bg1"/>
              </a:solidFill>
            </a:endParaRPr>
          </a:p>
        </p:txBody>
      </p:sp>
    </p:spTree>
    <p:extLst>
      <p:ext uri="{BB962C8B-B14F-4D97-AF65-F5344CB8AC3E}">
        <p14:creationId xmlns:p14="http://schemas.microsoft.com/office/powerpoint/2010/main" val="3542659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0C1A6-AAE6-3EC8-A75B-EF16A0A4BE89}"/>
              </a:ext>
            </a:extLst>
          </p:cNvPr>
          <p:cNvSpPr>
            <a:spLocks noGrp="1"/>
          </p:cNvSpPr>
          <p:nvPr>
            <p:ph type="title"/>
          </p:nvPr>
        </p:nvSpPr>
        <p:spPr/>
        <p:txBody>
          <a:bodyPr>
            <a:normAutofit/>
          </a:bodyPr>
          <a:lstStyle/>
          <a:p>
            <a:r>
              <a:rPr lang="en-GB" sz="6000" dirty="0">
                <a:solidFill>
                  <a:schemeClr val="bg1"/>
                </a:solidFill>
              </a:rPr>
              <a:t>Class trips</a:t>
            </a:r>
          </a:p>
        </p:txBody>
      </p:sp>
      <p:sp>
        <p:nvSpPr>
          <p:cNvPr id="3" name="Content Placeholder 2">
            <a:extLst>
              <a:ext uri="{FF2B5EF4-FFF2-40B4-BE49-F238E27FC236}">
                <a16:creationId xmlns:a16="http://schemas.microsoft.com/office/drawing/2014/main" id="{CEE7CF91-8DA5-F825-F0CD-0099BA388EBB}"/>
              </a:ext>
            </a:extLst>
          </p:cNvPr>
          <p:cNvSpPr>
            <a:spLocks noGrp="1"/>
          </p:cNvSpPr>
          <p:nvPr>
            <p:ph idx="1"/>
          </p:nvPr>
        </p:nvSpPr>
        <p:spPr/>
        <p:txBody>
          <a:bodyPr/>
          <a:lstStyle/>
          <a:p>
            <a:r>
              <a:rPr lang="en-GB" dirty="0" smtClean="0"/>
              <a:t>Class trips will be organised for year 4. As much notice as possible will be given to you all especially if any payment is requested. </a:t>
            </a:r>
          </a:p>
          <a:p>
            <a:r>
              <a:rPr lang="en-GB" dirty="0" smtClean="0"/>
              <a:t>We won’t be going swimming this year (Y5/Y6)</a:t>
            </a:r>
            <a:endParaRPr lang="en-GB" dirty="0"/>
          </a:p>
        </p:txBody>
      </p:sp>
    </p:spTree>
    <p:extLst>
      <p:ext uri="{BB962C8B-B14F-4D97-AF65-F5344CB8AC3E}">
        <p14:creationId xmlns:p14="http://schemas.microsoft.com/office/powerpoint/2010/main" val="3168299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Communication</a:t>
            </a:r>
          </a:p>
        </p:txBody>
      </p:sp>
      <p:sp>
        <p:nvSpPr>
          <p:cNvPr id="3" name="Content Placeholder 2"/>
          <p:cNvSpPr>
            <a:spLocks noGrp="1"/>
          </p:cNvSpPr>
          <p:nvPr>
            <p:ph idx="1"/>
          </p:nvPr>
        </p:nvSpPr>
        <p:spPr/>
        <p:txBody>
          <a:bodyPr/>
          <a:lstStyle/>
          <a:p>
            <a:pPr marL="0" indent="0">
              <a:spcBef>
                <a:spcPts val="0"/>
              </a:spcBef>
              <a:buClr>
                <a:schemeClr val="lt1"/>
              </a:buClr>
              <a:buSzPts val="3200"/>
              <a:buNone/>
            </a:pPr>
            <a:r>
              <a:rPr lang="en-GB" b="1" i="1" dirty="0">
                <a:solidFill>
                  <a:schemeClr val="lt1"/>
                </a:solidFill>
              </a:rPr>
              <a:t>Twitter - @</a:t>
            </a:r>
            <a:r>
              <a:rPr lang="en-GB" b="1" i="1" dirty="0" err="1">
                <a:solidFill>
                  <a:schemeClr val="lt1"/>
                </a:solidFill>
              </a:rPr>
              <a:t>holyfamilyWGC</a:t>
            </a:r>
            <a:endParaRPr lang="en-GB" b="1" i="1" dirty="0">
              <a:solidFill>
                <a:schemeClr val="lt1"/>
              </a:solidFill>
            </a:endParaRPr>
          </a:p>
          <a:p>
            <a:pPr marL="0" indent="0">
              <a:spcBef>
                <a:spcPts val="0"/>
              </a:spcBef>
              <a:buClr>
                <a:schemeClr val="lt1"/>
              </a:buClr>
              <a:buSzPts val="3200"/>
              <a:buNone/>
            </a:pPr>
            <a:r>
              <a:rPr lang="en-GB" b="1" i="1" dirty="0">
                <a:solidFill>
                  <a:schemeClr val="lt1"/>
                </a:solidFill>
              </a:rPr>
              <a:t>Facebook - </a:t>
            </a:r>
            <a:r>
              <a:rPr lang="en-GB" b="1" i="1" dirty="0" err="1">
                <a:solidFill>
                  <a:schemeClr val="lt1"/>
                </a:solidFill>
              </a:rPr>
              <a:t>TheHolyFamilySchoolWGC</a:t>
            </a:r>
            <a:endParaRPr lang="en-GB" b="1" i="1" dirty="0">
              <a:solidFill>
                <a:schemeClr val="lt1"/>
              </a:solidFill>
            </a:endParaRPr>
          </a:p>
          <a:p>
            <a:pPr marL="0" indent="0">
              <a:spcBef>
                <a:spcPts val="0"/>
              </a:spcBef>
              <a:buClr>
                <a:schemeClr val="lt1"/>
              </a:buClr>
              <a:buSzPts val="3200"/>
              <a:buNone/>
            </a:pPr>
            <a:r>
              <a:rPr lang="en-GB" b="1" i="1" dirty="0">
                <a:solidFill>
                  <a:schemeClr val="lt1"/>
                </a:solidFill>
              </a:rPr>
              <a:t>Newsletters &amp; News bulletins</a:t>
            </a:r>
          </a:p>
          <a:p>
            <a:pPr marL="0" indent="0">
              <a:spcBef>
                <a:spcPts val="0"/>
              </a:spcBef>
              <a:buClr>
                <a:schemeClr val="lt1"/>
              </a:buClr>
              <a:buSzPts val="3200"/>
              <a:buNone/>
            </a:pPr>
            <a:r>
              <a:rPr lang="en-GB" b="1" i="1" dirty="0">
                <a:solidFill>
                  <a:schemeClr val="lt1"/>
                </a:solidFill>
              </a:rPr>
              <a:t>Class page on website</a:t>
            </a:r>
          </a:p>
          <a:p>
            <a:pPr marL="0" indent="0">
              <a:spcBef>
                <a:spcPts val="0"/>
              </a:spcBef>
              <a:buClr>
                <a:schemeClr val="lt1"/>
              </a:buClr>
              <a:buSzPts val="3200"/>
              <a:buNone/>
            </a:pPr>
            <a:r>
              <a:rPr lang="en-GB" b="1" i="1" dirty="0">
                <a:solidFill>
                  <a:schemeClr val="lt1"/>
                </a:solidFill>
              </a:rPr>
              <a:t>Class email – year4@holyfamily.herts.sch.uk</a:t>
            </a:r>
          </a:p>
          <a:p>
            <a:pPr marL="0" indent="0">
              <a:buNone/>
            </a:pPr>
            <a:endParaRPr lang="en-GB" b="1" i="1" dirty="0">
              <a:solidFill>
                <a:srgbClr val="FFFF00"/>
              </a:solidFill>
            </a:endParaRPr>
          </a:p>
        </p:txBody>
      </p:sp>
      <p:pic>
        <p:nvPicPr>
          <p:cNvPr id="4" name="Picture 3"/>
          <p:cNvPicPr>
            <a:picLocks noChangeAspect="1"/>
          </p:cNvPicPr>
          <p:nvPr/>
        </p:nvPicPr>
        <p:blipFill>
          <a:blip r:embed="rId2"/>
          <a:stretch>
            <a:fillRect/>
          </a:stretch>
        </p:blipFill>
        <p:spPr>
          <a:xfrm>
            <a:off x="0" y="113427"/>
            <a:ext cx="725487" cy="914479"/>
          </a:xfrm>
          <a:prstGeom prst="rect">
            <a:avLst/>
          </a:prstGeom>
        </p:spPr>
      </p:pic>
      <p:pic>
        <p:nvPicPr>
          <p:cNvPr id="5" name="Picture 4"/>
          <p:cNvPicPr>
            <a:picLocks noChangeAspect="1"/>
          </p:cNvPicPr>
          <p:nvPr/>
        </p:nvPicPr>
        <p:blipFill>
          <a:blip r:embed="rId3"/>
          <a:stretch>
            <a:fillRect/>
          </a:stretch>
        </p:blipFill>
        <p:spPr>
          <a:xfrm>
            <a:off x="2381664" y="4314425"/>
            <a:ext cx="1822862" cy="1822862"/>
          </a:xfrm>
          <a:prstGeom prst="rect">
            <a:avLst/>
          </a:prstGeom>
        </p:spPr>
      </p:pic>
      <p:pic>
        <p:nvPicPr>
          <p:cNvPr id="6" name="Picture 5"/>
          <p:cNvPicPr>
            <a:picLocks noChangeAspect="1"/>
          </p:cNvPicPr>
          <p:nvPr/>
        </p:nvPicPr>
        <p:blipFill>
          <a:blip r:embed="rId4"/>
          <a:stretch>
            <a:fillRect/>
          </a:stretch>
        </p:blipFill>
        <p:spPr>
          <a:xfrm>
            <a:off x="5591945" y="4437112"/>
            <a:ext cx="2365453" cy="1774090"/>
          </a:xfrm>
          <a:prstGeom prst="rect">
            <a:avLst/>
          </a:prstGeom>
        </p:spPr>
      </p:pic>
    </p:spTree>
    <p:extLst>
      <p:ext uri="{BB962C8B-B14F-4D97-AF65-F5344CB8AC3E}">
        <p14:creationId xmlns:p14="http://schemas.microsoft.com/office/powerpoint/2010/main" val="627987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01956" y="2183434"/>
            <a:ext cx="10515600" cy="4351338"/>
          </a:xfrm>
        </p:spPr>
        <p:txBody>
          <a:bodyPr>
            <a:normAutofit/>
          </a:bodyPr>
          <a:lstStyle/>
          <a:p>
            <a:pPr marL="0" indent="0">
              <a:buNone/>
            </a:pPr>
            <a:r>
              <a:rPr lang="en-GB" sz="9600" dirty="0">
                <a:solidFill>
                  <a:schemeClr val="bg1"/>
                </a:solidFill>
              </a:rPr>
              <a:t>Any Questions?</a:t>
            </a:r>
          </a:p>
        </p:txBody>
      </p:sp>
      <p:pic>
        <p:nvPicPr>
          <p:cNvPr id="2" name="Picture 1"/>
          <p:cNvPicPr>
            <a:picLocks noChangeAspect="1"/>
          </p:cNvPicPr>
          <p:nvPr/>
        </p:nvPicPr>
        <p:blipFill>
          <a:blip r:embed="rId2"/>
          <a:stretch>
            <a:fillRect/>
          </a:stretch>
        </p:blipFill>
        <p:spPr>
          <a:xfrm>
            <a:off x="5610426" y="3863181"/>
            <a:ext cx="971148" cy="1224136"/>
          </a:xfrm>
          <a:prstGeom prst="rect">
            <a:avLst/>
          </a:prstGeom>
        </p:spPr>
      </p:pic>
    </p:spTree>
    <p:extLst>
      <p:ext uri="{BB962C8B-B14F-4D97-AF65-F5344CB8AC3E}">
        <p14:creationId xmlns:p14="http://schemas.microsoft.com/office/powerpoint/2010/main" val="776167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About me…</a:t>
            </a:r>
          </a:p>
        </p:txBody>
      </p:sp>
      <p:sp>
        <p:nvSpPr>
          <p:cNvPr id="3" name="Content Placeholder 2"/>
          <p:cNvSpPr>
            <a:spLocks noGrp="1"/>
          </p:cNvSpPr>
          <p:nvPr>
            <p:ph idx="1"/>
          </p:nvPr>
        </p:nvSpPr>
        <p:spPr/>
        <p:txBody>
          <a:bodyPr/>
          <a:lstStyle/>
          <a:p>
            <a:r>
              <a:rPr lang="en-GB" dirty="0">
                <a:solidFill>
                  <a:schemeClr val="bg1"/>
                </a:solidFill>
              </a:rPr>
              <a:t>I am really looking forward to working with your children this year and getting to know all of you too!</a:t>
            </a:r>
          </a:p>
          <a:p>
            <a:r>
              <a:rPr lang="en-GB" dirty="0">
                <a:solidFill>
                  <a:schemeClr val="bg1"/>
                </a:solidFill>
              </a:rPr>
              <a:t>This is my second year at the Holy Family school. I taught year 4 last year too so I know the curriculum really well and the expectations of learning outcomes for this age group. </a:t>
            </a:r>
          </a:p>
          <a:p>
            <a:endParaRPr lang="en-GB" dirty="0">
              <a:solidFill>
                <a:schemeClr val="bg1"/>
              </a:solidFill>
            </a:endParaRPr>
          </a:p>
        </p:txBody>
      </p:sp>
      <p:pic>
        <p:nvPicPr>
          <p:cNvPr id="5" name="Picture 4"/>
          <p:cNvPicPr>
            <a:picLocks noChangeAspect="1"/>
          </p:cNvPicPr>
          <p:nvPr/>
        </p:nvPicPr>
        <p:blipFill>
          <a:blip r:embed="rId2"/>
          <a:stretch>
            <a:fillRect/>
          </a:stretch>
        </p:blipFill>
        <p:spPr>
          <a:xfrm>
            <a:off x="228547" y="230188"/>
            <a:ext cx="609653" cy="774259"/>
          </a:xfrm>
          <a:prstGeom prst="rect">
            <a:avLst/>
          </a:prstGeom>
        </p:spPr>
      </p:pic>
    </p:spTree>
    <p:extLst>
      <p:ext uri="{BB962C8B-B14F-4D97-AF65-F5344CB8AC3E}">
        <p14:creationId xmlns:p14="http://schemas.microsoft.com/office/powerpoint/2010/main" val="1522905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solidFill>
                  <a:schemeClr val="bg1"/>
                </a:solidFill>
              </a:rPr>
              <a:t>Year 4 is important because…</a:t>
            </a:r>
          </a:p>
        </p:txBody>
      </p:sp>
      <p:sp>
        <p:nvSpPr>
          <p:cNvPr id="3" name="Content Placeholder 2"/>
          <p:cNvSpPr>
            <a:spLocks noGrp="1"/>
          </p:cNvSpPr>
          <p:nvPr>
            <p:ph idx="1"/>
          </p:nvPr>
        </p:nvSpPr>
        <p:spPr/>
        <p:txBody>
          <a:bodyPr/>
          <a:lstStyle/>
          <a:p>
            <a:pPr>
              <a:buFontTx/>
              <a:buChar char="-"/>
            </a:pPr>
            <a:r>
              <a:rPr lang="en-GB" dirty="0">
                <a:solidFill>
                  <a:schemeClr val="bg1"/>
                </a:solidFill>
              </a:rPr>
              <a:t>A year for the children to become more independent and confident in their personal and academic development. This includes things such as all starting on a handwriting pen, being given more responsibility in the school daily tasks and further challenge in their academic studies. </a:t>
            </a:r>
          </a:p>
          <a:p>
            <a:pPr>
              <a:buFontTx/>
              <a:buChar char="-"/>
            </a:pPr>
            <a:r>
              <a:rPr lang="en-GB" dirty="0">
                <a:solidFill>
                  <a:schemeClr val="bg1"/>
                </a:solidFill>
              </a:rPr>
              <a:t>A year for the children to develop their student voice. </a:t>
            </a:r>
          </a:p>
          <a:p>
            <a:endParaRPr lang="en-GB" dirty="0">
              <a:solidFill>
                <a:schemeClr val="bg1"/>
              </a:solidFill>
            </a:endParaRPr>
          </a:p>
        </p:txBody>
      </p:sp>
      <p:pic>
        <p:nvPicPr>
          <p:cNvPr id="4" name="Picture 3"/>
          <p:cNvPicPr>
            <a:picLocks noChangeAspect="1"/>
          </p:cNvPicPr>
          <p:nvPr/>
        </p:nvPicPr>
        <p:blipFill>
          <a:blip r:embed="rId2"/>
          <a:stretch>
            <a:fillRect/>
          </a:stretch>
        </p:blipFill>
        <p:spPr>
          <a:xfrm>
            <a:off x="94727" y="253647"/>
            <a:ext cx="609653" cy="774259"/>
          </a:xfrm>
          <a:prstGeom prst="rect">
            <a:avLst/>
          </a:prstGeom>
        </p:spPr>
      </p:pic>
    </p:spTree>
    <p:extLst>
      <p:ext uri="{BB962C8B-B14F-4D97-AF65-F5344CB8AC3E}">
        <p14:creationId xmlns:p14="http://schemas.microsoft.com/office/powerpoint/2010/main" val="2335867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4384" y="141784"/>
            <a:ext cx="8229600" cy="1143000"/>
          </a:xfrm>
        </p:spPr>
        <p:txBody>
          <a:bodyPr/>
          <a:lstStyle/>
          <a:p>
            <a:r>
              <a:rPr lang="en-GB" dirty="0">
                <a:solidFill>
                  <a:schemeClr val="bg1"/>
                </a:solidFill>
              </a:rPr>
              <a:t>Behaviour</a:t>
            </a:r>
          </a:p>
        </p:txBody>
      </p:sp>
      <p:sp>
        <p:nvSpPr>
          <p:cNvPr id="3" name="Content Placeholder 2"/>
          <p:cNvSpPr>
            <a:spLocks noGrp="1"/>
          </p:cNvSpPr>
          <p:nvPr>
            <p:ph idx="1"/>
          </p:nvPr>
        </p:nvSpPr>
        <p:spPr>
          <a:xfrm>
            <a:off x="1888704" y="952466"/>
            <a:ext cx="8208912" cy="5573216"/>
          </a:xfrm>
        </p:spPr>
        <p:txBody>
          <a:bodyPr>
            <a:normAutofit fontScale="92500" lnSpcReduction="20000"/>
          </a:bodyPr>
          <a:lstStyle/>
          <a:p>
            <a:pPr marL="0" indent="0" algn="ctr">
              <a:buNone/>
            </a:pPr>
            <a:endParaRPr lang="en-GB" b="1" dirty="0">
              <a:solidFill>
                <a:schemeClr val="bg1"/>
              </a:solidFill>
              <a:ea typeface="Times New Roman"/>
            </a:endParaRPr>
          </a:p>
          <a:p>
            <a:pPr marL="0" indent="0" algn="ctr">
              <a:buNone/>
            </a:pPr>
            <a:r>
              <a:rPr lang="en-GB" sz="2400" dirty="0">
                <a:solidFill>
                  <a:schemeClr val="bg1"/>
                </a:solidFill>
                <a:ea typeface="Times New Roman"/>
              </a:rPr>
              <a:t>As parents you have made a positive choice in sending your child to The Holy Family School. Our commitment is to promote excellent behaviour and behaviour for learning. For this to happen we ask that you are involved in your child’s school life and are supportive of our school ethos and behaviour policy . Our behaviour policy is an inclusive and restorative policy. We listen to our children and in cases of poor behaviour allow them to find ways to rectify this.</a:t>
            </a:r>
          </a:p>
          <a:p>
            <a:pPr marL="0" indent="0" algn="ctr">
              <a:buNone/>
            </a:pPr>
            <a:endParaRPr lang="en-GB" dirty="0">
              <a:solidFill>
                <a:schemeClr val="bg1"/>
              </a:solidFill>
              <a:ea typeface="Times New Roman"/>
            </a:endParaRPr>
          </a:p>
          <a:p>
            <a:pPr marL="0" indent="0" algn="ctr">
              <a:buNone/>
            </a:pPr>
            <a:r>
              <a:rPr lang="en-GB" b="1" dirty="0">
                <a:solidFill>
                  <a:schemeClr val="bg1"/>
                </a:solidFill>
                <a:ea typeface="Times New Roman"/>
              </a:rPr>
              <a:t>Our behaviour policy can be found on our school website.</a:t>
            </a:r>
          </a:p>
          <a:p>
            <a:pPr marL="0" indent="0" algn="ctr">
              <a:buNone/>
            </a:pPr>
            <a:endParaRPr lang="en-GB" b="1" dirty="0">
              <a:solidFill>
                <a:schemeClr val="bg1"/>
              </a:solidFill>
              <a:ea typeface="Times New Roman"/>
            </a:endParaRPr>
          </a:p>
          <a:p>
            <a:pPr marL="0" indent="0" algn="ctr">
              <a:buNone/>
            </a:pPr>
            <a:r>
              <a:rPr lang="en-GB" b="1" dirty="0">
                <a:solidFill>
                  <a:schemeClr val="bg1"/>
                </a:solidFill>
                <a:ea typeface="Times New Roman"/>
              </a:rPr>
              <a:t>Our Home School Agreement can be found on our school website</a:t>
            </a:r>
            <a:endParaRPr lang="en-GB" dirty="0">
              <a:solidFill>
                <a:schemeClr val="bg1"/>
              </a:solidFill>
              <a:ea typeface="Times New Roman"/>
            </a:endParaRPr>
          </a:p>
          <a:p>
            <a:pPr algn="ctr"/>
            <a:endParaRPr lang="en-GB" sz="2400" dirty="0">
              <a:solidFill>
                <a:schemeClr val="bg1"/>
              </a:solidFill>
            </a:endParaRPr>
          </a:p>
          <a:p>
            <a:pPr marL="0" indent="0" algn="ctr">
              <a:buNone/>
            </a:pPr>
            <a:r>
              <a:rPr lang="en-GB" sz="2400" dirty="0">
                <a:solidFill>
                  <a:schemeClr val="bg1"/>
                </a:solidFill>
              </a:rPr>
              <a:t>Please ensure you read this document carefully. By choosing to send your child to our school you are agreeing to uphold the commitments in this agreement.</a:t>
            </a:r>
          </a:p>
        </p:txBody>
      </p:sp>
      <p:pic>
        <p:nvPicPr>
          <p:cNvPr id="4" name="Picture 3"/>
          <p:cNvPicPr>
            <a:picLocks noChangeAspect="1"/>
          </p:cNvPicPr>
          <p:nvPr/>
        </p:nvPicPr>
        <p:blipFill>
          <a:blip r:embed="rId2"/>
          <a:stretch>
            <a:fillRect/>
          </a:stretch>
        </p:blipFill>
        <p:spPr>
          <a:xfrm>
            <a:off x="627044" y="288065"/>
            <a:ext cx="720080" cy="914501"/>
          </a:xfrm>
          <a:prstGeom prst="rect">
            <a:avLst/>
          </a:prstGeom>
        </p:spPr>
      </p:pic>
    </p:spTree>
    <p:extLst>
      <p:ext uri="{BB962C8B-B14F-4D97-AF65-F5344CB8AC3E}">
        <p14:creationId xmlns:p14="http://schemas.microsoft.com/office/powerpoint/2010/main" val="3206604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B63D7-8C8D-415B-E824-D0A4CEFFA5AB}"/>
              </a:ext>
            </a:extLst>
          </p:cNvPr>
          <p:cNvSpPr>
            <a:spLocks noGrp="1"/>
          </p:cNvSpPr>
          <p:nvPr>
            <p:ph type="title"/>
          </p:nvPr>
        </p:nvSpPr>
        <p:spPr>
          <a:xfrm>
            <a:off x="-32634" y="-19114"/>
            <a:ext cx="10772775" cy="1658198"/>
          </a:xfrm>
        </p:spPr>
        <p:txBody>
          <a:bodyPr/>
          <a:lstStyle/>
          <a:p>
            <a:r>
              <a:rPr lang="en-GB" dirty="0"/>
              <a:t>Our 5 values that the children have chosen</a:t>
            </a:r>
          </a:p>
        </p:txBody>
      </p:sp>
      <p:pic>
        <p:nvPicPr>
          <p:cNvPr id="5" name="Picture 4" descr="A red apple on a tree&#10;&#10;Description automatically generated with medium confidence">
            <a:extLst>
              <a:ext uri="{FF2B5EF4-FFF2-40B4-BE49-F238E27FC236}">
                <a16:creationId xmlns:a16="http://schemas.microsoft.com/office/drawing/2014/main" id="{41442AC7-390D-7E85-7F0B-0BE9DD6DABF7}"/>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rot="10800000" flipV="1">
            <a:off x="762001" y="1725172"/>
            <a:ext cx="4000916" cy="2667277"/>
          </a:xfrm>
          <a:prstGeom prst="rect">
            <a:avLst/>
          </a:prstGeom>
        </p:spPr>
      </p:pic>
      <p:pic>
        <p:nvPicPr>
          <p:cNvPr id="7" name="Picture 6" descr="A red apple on a tree&#10;&#10;Description automatically generated with medium confidence">
            <a:extLst>
              <a:ext uri="{FF2B5EF4-FFF2-40B4-BE49-F238E27FC236}">
                <a16:creationId xmlns:a16="http://schemas.microsoft.com/office/drawing/2014/main" id="{626912CC-FD08-2EB1-39FF-344A866E59D6}"/>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rot="10800000" flipV="1">
            <a:off x="7963180" y="1578600"/>
            <a:ext cx="4000916" cy="2667277"/>
          </a:xfrm>
          <a:prstGeom prst="rect">
            <a:avLst/>
          </a:prstGeom>
        </p:spPr>
      </p:pic>
      <p:sp>
        <p:nvSpPr>
          <p:cNvPr id="8" name="TextBox 7">
            <a:extLst>
              <a:ext uri="{FF2B5EF4-FFF2-40B4-BE49-F238E27FC236}">
                <a16:creationId xmlns:a16="http://schemas.microsoft.com/office/drawing/2014/main" id="{52B1C039-FFC5-971E-6208-91632C797583}"/>
              </a:ext>
            </a:extLst>
          </p:cNvPr>
          <p:cNvSpPr txBox="1"/>
          <p:nvPr/>
        </p:nvSpPr>
        <p:spPr>
          <a:xfrm flipV="1">
            <a:off x="7753644" y="6997357"/>
            <a:ext cx="7324578" cy="230832"/>
          </a:xfrm>
          <a:prstGeom prst="rect">
            <a:avLst/>
          </a:prstGeom>
          <a:noFill/>
        </p:spPr>
        <p:txBody>
          <a:bodyPr wrap="square" rtlCol="0">
            <a:spAutoFit/>
          </a:bodyPr>
          <a:lstStyle/>
          <a:p>
            <a:r>
              <a:rPr lang="en-GB" sz="900">
                <a:hlinkClick r:id="rId3" tooltip="https://www.ag.ndsu.edu/yardandgardenreport/documents/apple-harvest-season"/>
              </a:rPr>
              <a:t>This Photo</a:t>
            </a:r>
            <a:r>
              <a:rPr lang="en-GB" sz="900"/>
              <a:t> by Unknown Author is licensed under </a:t>
            </a:r>
            <a:r>
              <a:rPr lang="en-GB" sz="900">
                <a:hlinkClick r:id="rId4" tooltip="https://creativecommons.org/licenses/by-nc-sa/3.0/"/>
              </a:rPr>
              <a:t>CC BY-SA-NC</a:t>
            </a:r>
            <a:endParaRPr lang="en-GB" sz="900"/>
          </a:p>
        </p:txBody>
      </p:sp>
      <p:pic>
        <p:nvPicPr>
          <p:cNvPr id="9" name="Picture 8" descr="A red apple on a tree&#10;&#10;Description automatically generated with medium confidence">
            <a:extLst>
              <a:ext uri="{FF2B5EF4-FFF2-40B4-BE49-F238E27FC236}">
                <a16:creationId xmlns:a16="http://schemas.microsoft.com/office/drawing/2014/main" id="{88DAF199-5329-F13C-282F-85626BBE3A09}"/>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rot="10800000" flipV="1">
            <a:off x="4578418" y="1818713"/>
            <a:ext cx="3356261" cy="2237507"/>
          </a:xfrm>
          <a:prstGeom prst="rect">
            <a:avLst/>
          </a:prstGeom>
        </p:spPr>
      </p:pic>
      <p:pic>
        <p:nvPicPr>
          <p:cNvPr id="11" name="Picture 10" descr="A red apple on a tree&#10;&#10;Description automatically generated with medium confidence">
            <a:extLst>
              <a:ext uri="{FF2B5EF4-FFF2-40B4-BE49-F238E27FC236}">
                <a16:creationId xmlns:a16="http://schemas.microsoft.com/office/drawing/2014/main" id="{5B379203-52EA-4AEE-D3B6-645BFB587D42}"/>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rot="10800000" flipV="1">
            <a:off x="2718079" y="4365186"/>
            <a:ext cx="3356258" cy="2237505"/>
          </a:xfrm>
          <a:prstGeom prst="rect">
            <a:avLst/>
          </a:prstGeom>
        </p:spPr>
      </p:pic>
      <p:pic>
        <p:nvPicPr>
          <p:cNvPr id="13" name="Picture 12" descr="A red apple on a tree&#10;&#10;Description automatically generated with medium confidence">
            <a:extLst>
              <a:ext uri="{FF2B5EF4-FFF2-40B4-BE49-F238E27FC236}">
                <a16:creationId xmlns:a16="http://schemas.microsoft.com/office/drawing/2014/main" id="{551D835F-A7F9-484A-3B50-51E6684CFEBA}"/>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rot="10800000" flipV="1">
            <a:off x="6549640" y="4282032"/>
            <a:ext cx="3550964" cy="2367309"/>
          </a:xfrm>
          <a:prstGeom prst="rect">
            <a:avLst/>
          </a:prstGeom>
        </p:spPr>
      </p:pic>
      <p:sp>
        <p:nvSpPr>
          <p:cNvPr id="15" name="Rectangle 14">
            <a:extLst>
              <a:ext uri="{FF2B5EF4-FFF2-40B4-BE49-F238E27FC236}">
                <a16:creationId xmlns:a16="http://schemas.microsoft.com/office/drawing/2014/main" id="{0CA1A812-751D-8E82-29BD-D261FAFFB7CA}"/>
              </a:ext>
            </a:extLst>
          </p:cNvPr>
          <p:cNvSpPr/>
          <p:nvPr/>
        </p:nvSpPr>
        <p:spPr>
          <a:xfrm>
            <a:off x="1447537" y="2648507"/>
            <a:ext cx="1557158" cy="923330"/>
          </a:xfrm>
          <a:prstGeom prst="rect">
            <a:avLst/>
          </a:prstGeom>
          <a:noFill/>
        </p:spPr>
        <p:txBody>
          <a:bodyPr wrap="none" lIns="91440" tIns="45720" rIns="91440" bIns="45720">
            <a:spAutoFit/>
          </a:bodyPr>
          <a:lstStyle/>
          <a:p>
            <a:pPr algn="ctr"/>
            <a:r>
              <a:rPr lang="en-US" sz="5400" dirty="0">
                <a:ln w="0"/>
                <a:effectLst>
                  <a:outerShdw blurRad="38100" dist="19050" dir="2700000" algn="tl" rotWithShape="0">
                    <a:schemeClr val="dk1">
                      <a:alpha val="40000"/>
                    </a:schemeClr>
                  </a:outerShdw>
                </a:effectLst>
              </a:rPr>
              <a:t>Trust</a:t>
            </a:r>
          </a:p>
        </p:txBody>
      </p:sp>
      <p:sp>
        <p:nvSpPr>
          <p:cNvPr id="16" name="Rectangle 15">
            <a:extLst>
              <a:ext uri="{FF2B5EF4-FFF2-40B4-BE49-F238E27FC236}">
                <a16:creationId xmlns:a16="http://schemas.microsoft.com/office/drawing/2014/main" id="{E5F19402-0D58-299C-3A48-DE3312FF6790}"/>
              </a:ext>
            </a:extLst>
          </p:cNvPr>
          <p:cNvSpPr/>
          <p:nvPr/>
        </p:nvSpPr>
        <p:spPr>
          <a:xfrm>
            <a:off x="8190242" y="2583366"/>
            <a:ext cx="2258952"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Sharing</a:t>
            </a:r>
          </a:p>
        </p:txBody>
      </p:sp>
      <p:sp>
        <p:nvSpPr>
          <p:cNvPr id="17" name="Rectangle 16">
            <a:extLst>
              <a:ext uri="{FF2B5EF4-FFF2-40B4-BE49-F238E27FC236}">
                <a16:creationId xmlns:a16="http://schemas.microsoft.com/office/drawing/2014/main" id="{BECD998E-050C-511F-5527-E8E901027DAA}"/>
              </a:ext>
            </a:extLst>
          </p:cNvPr>
          <p:cNvSpPr/>
          <p:nvPr/>
        </p:nvSpPr>
        <p:spPr>
          <a:xfrm>
            <a:off x="6549640" y="5081135"/>
            <a:ext cx="2465291"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Honesty</a:t>
            </a:r>
          </a:p>
        </p:txBody>
      </p:sp>
      <p:sp>
        <p:nvSpPr>
          <p:cNvPr id="18" name="Rectangle 17">
            <a:extLst>
              <a:ext uri="{FF2B5EF4-FFF2-40B4-BE49-F238E27FC236}">
                <a16:creationId xmlns:a16="http://schemas.microsoft.com/office/drawing/2014/main" id="{FD72F959-174F-E361-C128-452D922C83F0}"/>
              </a:ext>
            </a:extLst>
          </p:cNvPr>
          <p:cNvSpPr/>
          <p:nvPr/>
        </p:nvSpPr>
        <p:spPr>
          <a:xfrm>
            <a:off x="2545036" y="5022274"/>
            <a:ext cx="3550964" cy="923330"/>
          </a:xfrm>
          <a:prstGeom prst="rect">
            <a:avLst/>
          </a:prstGeom>
          <a:noFill/>
        </p:spPr>
        <p:txBody>
          <a:bodyPr wrap="squar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Acceptance</a:t>
            </a:r>
          </a:p>
        </p:txBody>
      </p:sp>
      <p:sp>
        <p:nvSpPr>
          <p:cNvPr id="19" name="Rectangle 18">
            <a:extLst>
              <a:ext uri="{FF2B5EF4-FFF2-40B4-BE49-F238E27FC236}">
                <a16:creationId xmlns:a16="http://schemas.microsoft.com/office/drawing/2014/main" id="{E8D1D86A-4D9D-1E55-5E63-AF7FFC4459E4}"/>
              </a:ext>
            </a:extLst>
          </p:cNvPr>
          <p:cNvSpPr/>
          <p:nvPr/>
        </p:nvSpPr>
        <p:spPr>
          <a:xfrm>
            <a:off x="4853265" y="2514971"/>
            <a:ext cx="1967847"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Family</a:t>
            </a:r>
          </a:p>
        </p:txBody>
      </p:sp>
    </p:spTree>
    <p:extLst>
      <p:ext uri="{BB962C8B-B14F-4D97-AF65-F5344CB8AC3E}">
        <p14:creationId xmlns:p14="http://schemas.microsoft.com/office/powerpoint/2010/main" val="1198774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1000"/>
                                        <p:tgtEl>
                                          <p:spTgt spid="19"/>
                                        </p:tgtEl>
                                      </p:cBhvr>
                                    </p:animEffect>
                                    <p:anim calcmode="lin" valueType="num">
                                      <p:cBhvr>
                                        <p:cTn id="13" dur="1000" fill="hold"/>
                                        <p:tgtEl>
                                          <p:spTgt spid="19"/>
                                        </p:tgtEl>
                                        <p:attrNameLst>
                                          <p:attrName>ppt_x</p:attrName>
                                        </p:attrNameLst>
                                      </p:cBhvr>
                                      <p:tavLst>
                                        <p:tav tm="0">
                                          <p:val>
                                            <p:strVal val="#ppt_x"/>
                                          </p:val>
                                        </p:tav>
                                        <p:tav tm="100000">
                                          <p:val>
                                            <p:strVal val="#ppt_x"/>
                                          </p:val>
                                        </p:tav>
                                      </p:tavLst>
                                    </p:anim>
                                    <p:anim calcmode="lin" valueType="num">
                                      <p:cBhvr>
                                        <p:cTn id="14"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barn(inVertical)">
                                      <p:cBhvr>
                                        <p:cTn id="19" dur="500"/>
                                        <p:tgtEl>
                                          <p:spTgt spid="16"/>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8"/>
                                        </p:tgtEl>
                                        <p:attrNameLst>
                                          <p:attrName>style.visibility</p:attrName>
                                        </p:attrNameLst>
                                      </p:cBhvr>
                                      <p:to>
                                        <p:strVal val="visible"/>
                                      </p:to>
                                    </p:set>
                                    <p:anim calcmode="lin" valueType="num">
                                      <p:cBhvr additive="base">
                                        <p:cTn id="24" dur="500" fill="hold"/>
                                        <p:tgtEl>
                                          <p:spTgt spid="18"/>
                                        </p:tgtEl>
                                        <p:attrNameLst>
                                          <p:attrName>ppt_x</p:attrName>
                                        </p:attrNameLst>
                                      </p:cBhvr>
                                      <p:tavLst>
                                        <p:tav tm="0">
                                          <p:val>
                                            <p:strVal val="#ppt_x"/>
                                          </p:val>
                                        </p:tav>
                                        <p:tav tm="100000">
                                          <p:val>
                                            <p:strVal val="#ppt_x"/>
                                          </p:val>
                                        </p:tav>
                                      </p:tavLst>
                                    </p:anim>
                                    <p:anim calcmode="lin" valueType="num">
                                      <p:cBhvr additive="base">
                                        <p:cTn id="25"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barn(inVertical)">
                                      <p:cBhvr>
                                        <p:cTn id="3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06090"/>
          </a:xfrm>
        </p:spPr>
        <p:txBody>
          <a:bodyPr>
            <a:normAutofit/>
          </a:bodyPr>
          <a:lstStyle/>
          <a:p>
            <a:r>
              <a:rPr lang="en-US" dirty="0">
                <a:solidFill>
                  <a:schemeClr val="bg1"/>
                </a:solidFill>
              </a:rPr>
              <a:t>Attendance &amp; punctuality</a:t>
            </a:r>
          </a:p>
        </p:txBody>
      </p:sp>
      <p:sp>
        <p:nvSpPr>
          <p:cNvPr id="3" name="Content Placeholder 2"/>
          <p:cNvSpPr>
            <a:spLocks noGrp="1"/>
          </p:cNvSpPr>
          <p:nvPr>
            <p:ph idx="1"/>
          </p:nvPr>
        </p:nvSpPr>
        <p:spPr>
          <a:xfrm>
            <a:off x="1981200" y="1336780"/>
            <a:ext cx="8229600" cy="5001419"/>
          </a:xfrm>
        </p:spPr>
        <p:txBody>
          <a:bodyPr>
            <a:normAutofit fontScale="47500" lnSpcReduction="20000"/>
          </a:bodyPr>
          <a:lstStyle/>
          <a:p>
            <a:pPr marL="0" indent="0">
              <a:buNone/>
            </a:pPr>
            <a:r>
              <a:rPr lang="en-US" b="1" i="1" dirty="0">
                <a:solidFill>
                  <a:schemeClr val="bg1"/>
                </a:solidFill>
              </a:rPr>
              <a:t>Good attendance at school is vital and is directly linked to academic success.</a:t>
            </a:r>
          </a:p>
          <a:p>
            <a:r>
              <a:rPr lang="en-US" sz="4200" dirty="0">
                <a:solidFill>
                  <a:schemeClr val="bg1"/>
                </a:solidFill>
              </a:rPr>
              <a:t>School gates open at 8.45am and close promptly at 9am. Arrival after this should be via the school office</a:t>
            </a:r>
            <a:r>
              <a:rPr lang="en-US" sz="4200" b="1" dirty="0">
                <a:solidFill>
                  <a:schemeClr val="bg1"/>
                </a:solidFill>
              </a:rPr>
              <a:t>. Arrivals later than 9.15am will be marked as </a:t>
            </a:r>
            <a:r>
              <a:rPr lang="en-US" sz="4200" b="1" dirty="0" err="1">
                <a:solidFill>
                  <a:schemeClr val="bg1"/>
                </a:solidFill>
              </a:rPr>
              <a:t>unauthorised</a:t>
            </a:r>
            <a:r>
              <a:rPr lang="en-US" sz="4200" b="1" dirty="0">
                <a:solidFill>
                  <a:schemeClr val="bg1"/>
                </a:solidFill>
              </a:rPr>
              <a:t> absence.</a:t>
            </a:r>
          </a:p>
          <a:p>
            <a:r>
              <a:rPr lang="en-US" sz="4200" dirty="0">
                <a:solidFill>
                  <a:schemeClr val="bg1"/>
                </a:solidFill>
              </a:rPr>
              <a:t>Should your child be unable to attend school due to illness you must inform the school office by 9.30am. After this time the school office will phone to find out the reason for absence. If we are unable to make contact by 10.30am a member of the senior leadership team may make a home visit for safeguarding purposes.</a:t>
            </a:r>
          </a:p>
          <a:p>
            <a:r>
              <a:rPr lang="en-US" sz="4200" dirty="0">
                <a:solidFill>
                  <a:schemeClr val="bg1"/>
                </a:solidFill>
              </a:rPr>
              <a:t>Leave of absence – holidays should not be taken during term time and cannot be </a:t>
            </a:r>
            <a:r>
              <a:rPr lang="en-US" sz="4200" dirty="0" err="1">
                <a:solidFill>
                  <a:schemeClr val="bg1"/>
                </a:solidFill>
              </a:rPr>
              <a:t>authorised</a:t>
            </a:r>
            <a:r>
              <a:rPr lang="en-US" sz="4200" dirty="0">
                <a:solidFill>
                  <a:schemeClr val="bg1"/>
                </a:solidFill>
              </a:rPr>
              <a:t>. In exceptional circumstances some absences may be </a:t>
            </a:r>
            <a:r>
              <a:rPr lang="en-US" sz="4200" dirty="0" err="1">
                <a:solidFill>
                  <a:schemeClr val="bg1"/>
                </a:solidFill>
              </a:rPr>
              <a:t>authorised</a:t>
            </a:r>
            <a:r>
              <a:rPr lang="en-US" sz="4200" dirty="0">
                <a:solidFill>
                  <a:schemeClr val="bg1"/>
                </a:solidFill>
              </a:rPr>
              <a:t> at the discretion of the head teacher.</a:t>
            </a:r>
          </a:p>
          <a:p>
            <a:r>
              <a:rPr lang="en-US" sz="4200" dirty="0">
                <a:solidFill>
                  <a:schemeClr val="bg1"/>
                </a:solidFill>
              </a:rPr>
              <a:t>School finishes at 3.15pm, please ensure you are on time to collect your child. If you are going to be late please let the office know.</a:t>
            </a:r>
          </a:p>
          <a:p>
            <a:r>
              <a:rPr lang="en-US" sz="4200" dirty="0">
                <a:solidFill>
                  <a:schemeClr val="bg1"/>
                </a:solidFill>
              </a:rPr>
              <a:t>At 3.25pm children who have not been collected will go to the school office. Children who have not been collected by 3.30pm will attend afterschool club and there may be a charge.</a:t>
            </a:r>
          </a:p>
          <a:p>
            <a:endParaRPr lang="en-US" dirty="0">
              <a:solidFill>
                <a:srgbClr val="FFFFFF"/>
              </a:solidFill>
            </a:endParaRPr>
          </a:p>
        </p:txBody>
      </p:sp>
      <p:pic>
        <p:nvPicPr>
          <p:cNvPr id="4" name="Picture 3"/>
          <p:cNvPicPr>
            <a:picLocks noChangeAspect="1"/>
          </p:cNvPicPr>
          <p:nvPr/>
        </p:nvPicPr>
        <p:blipFill>
          <a:blip r:embed="rId2"/>
          <a:stretch>
            <a:fillRect/>
          </a:stretch>
        </p:blipFill>
        <p:spPr>
          <a:xfrm>
            <a:off x="596551" y="210266"/>
            <a:ext cx="725487" cy="914479"/>
          </a:xfrm>
          <a:prstGeom prst="rect">
            <a:avLst/>
          </a:prstGeom>
        </p:spPr>
      </p:pic>
    </p:spTree>
    <p:extLst>
      <p:ext uri="{BB962C8B-B14F-4D97-AF65-F5344CB8AC3E}">
        <p14:creationId xmlns:p14="http://schemas.microsoft.com/office/powerpoint/2010/main" val="405426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latin typeface="+mn-lt"/>
              </a:rPr>
              <a:t>Classroom house keeping</a:t>
            </a:r>
          </a:p>
        </p:txBody>
      </p:sp>
      <p:sp>
        <p:nvSpPr>
          <p:cNvPr id="3" name="Content Placeholder 2"/>
          <p:cNvSpPr>
            <a:spLocks noGrp="1"/>
          </p:cNvSpPr>
          <p:nvPr>
            <p:ph idx="1"/>
          </p:nvPr>
        </p:nvSpPr>
        <p:spPr>
          <a:xfrm>
            <a:off x="1981200" y="1124744"/>
            <a:ext cx="8229600" cy="5400600"/>
          </a:xfrm>
        </p:spPr>
        <p:txBody>
          <a:bodyPr>
            <a:normAutofit/>
          </a:bodyPr>
          <a:lstStyle/>
          <a:p>
            <a:endParaRPr lang="en-GB" dirty="0">
              <a:solidFill>
                <a:schemeClr val="bg1"/>
              </a:solidFill>
            </a:endParaRPr>
          </a:p>
          <a:p>
            <a:endParaRPr lang="en-GB" dirty="0"/>
          </a:p>
        </p:txBody>
      </p:sp>
      <p:pic>
        <p:nvPicPr>
          <p:cNvPr id="4" name="Picture 3"/>
          <p:cNvPicPr>
            <a:picLocks noChangeAspect="1"/>
          </p:cNvPicPr>
          <p:nvPr/>
        </p:nvPicPr>
        <p:blipFill>
          <a:blip r:embed="rId2"/>
          <a:stretch>
            <a:fillRect/>
          </a:stretch>
        </p:blipFill>
        <p:spPr>
          <a:xfrm>
            <a:off x="112713" y="168818"/>
            <a:ext cx="725487" cy="914479"/>
          </a:xfrm>
          <a:prstGeom prst="rect">
            <a:avLst/>
          </a:prstGeom>
        </p:spPr>
      </p:pic>
      <p:sp>
        <p:nvSpPr>
          <p:cNvPr id="5" name="TextBox 4">
            <a:extLst>
              <a:ext uri="{FF2B5EF4-FFF2-40B4-BE49-F238E27FC236}">
                <a16:creationId xmlns:a16="http://schemas.microsoft.com/office/drawing/2014/main" id="{68EDAC6B-8697-BBAE-7F73-E027E038AB56}"/>
              </a:ext>
            </a:extLst>
          </p:cNvPr>
          <p:cNvSpPr txBox="1"/>
          <p:nvPr/>
        </p:nvSpPr>
        <p:spPr>
          <a:xfrm>
            <a:off x="725557" y="1690688"/>
            <a:ext cx="10628243" cy="4524315"/>
          </a:xfrm>
          <a:prstGeom prst="rect">
            <a:avLst/>
          </a:prstGeom>
          <a:noFill/>
        </p:spPr>
        <p:txBody>
          <a:bodyPr wrap="square" rtlCol="0">
            <a:spAutoFit/>
          </a:bodyPr>
          <a:lstStyle/>
          <a:p>
            <a:pPr marL="285750" indent="-285750">
              <a:buFont typeface="Arial" panose="020B0604020202020204" pitchFamily="34" charset="0"/>
              <a:buChar char="•"/>
            </a:pPr>
            <a:r>
              <a:rPr lang="en-GB" sz="3200" dirty="0">
                <a:solidFill>
                  <a:schemeClr val="bg1"/>
                </a:solidFill>
              </a:rPr>
              <a:t>If children are bringing in packed lunches, they should be healthy and nutritious. </a:t>
            </a:r>
          </a:p>
          <a:p>
            <a:pPr marL="285750" indent="-285750">
              <a:buFont typeface="Arial" panose="020B0604020202020204" pitchFamily="34" charset="0"/>
              <a:buChar char="•"/>
            </a:pPr>
            <a:r>
              <a:rPr lang="en-GB" sz="3200" dirty="0">
                <a:solidFill>
                  <a:schemeClr val="bg1"/>
                </a:solidFill>
              </a:rPr>
              <a:t>Snacks at break time should be fruit/vegetables only. </a:t>
            </a:r>
          </a:p>
          <a:p>
            <a:pPr marL="285750" indent="-285750">
              <a:buFont typeface="Arial" panose="020B0604020202020204" pitchFamily="34" charset="0"/>
              <a:buChar char="•"/>
            </a:pPr>
            <a:r>
              <a:rPr lang="en-GB" sz="3200" dirty="0">
                <a:solidFill>
                  <a:schemeClr val="bg1"/>
                </a:solidFill>
              </a:rPr>
              <a:t>Our school lunches our nut and allergy free. </a:t>
            </a:r>
          </a:p>
          <a:p>
            <a:pPr marL="285750" indent="-285750">
              <a:buFont typeface="Arial" panose="020B0604020202020204" pitchFamily="34" charset="0"/>
              <a:buChar char="•"/>
            </a:pPr>
            <a:r>
              <a:rPr lang="en-GB" sz="3200" dirty="0">
                <a:solidFill>
                  <a:schemeClr val="bg1"/>
                </a:solidFill>
              </a:rPr>
              <a:t>Smart watches are not allowed in school. </a:t>
            </a:r>
          </a:p>
          <a:p>
            <a:pPr marL="285750" indent="-285750">
              <a:buFont typeface="Arial" panose="020B0604020202020204" pitchFamily="34" charset="0"/>
              <a:buChar char="•"/>
            </a:pPr>
            <a:r>
              <a:rPr lang="en-GB" sz="3200" dirty="0">
                <a:solidFill>
                  <a:schemeClr val="bg1"/>
                </a:solidFill>
              </a:rPr>
              <a:t>Hair should be tied up. </a:t>
            </a:r>
          </a:p>
          <a:p>
            <a:pPr marL="285750" indent="-285750">
              <a:buFont typeface="Arial" panose="020B0604020202020204" pitchFamily="34" charset="0"/>
              <a:buChar char="•"/>
            </a:pPr>
            <a:r>
              <a:rPr lang="en-GB" sz="3200" dirty="0">
                <a:solidFill>
                  <a:schemeClr val="bg1"/>
                </a:solidFill>
              </a:rPr>
              <a:t>Children should have water bottles everyday and weather appropriate clothing e.g. hats, suncream (pre-applied at home), gloves, etc</a:t>
            </a:r>
            <a:r>
              <a:rPr lang="en-GB" sz="3200" dirty="0" smtClean="0">
                <a:solidFill>
                  <a:schemeClr val="bg1"/>
                </a:solidFill>
              </a:rPr>
              <a:t>.</a:t>
            </a:r>
            <a:endParaRPr lang="en-GB" sz="3200" dirty="0">
              <a:solidFill>
                <a:schemeClr val="bg1"/>
              </a:solidFill>
            </a:endParaRPr>
          </a:p>
        </p:txBody>
      </p:sp>
    </p:spTree>
    <p:extLst>
      <p:ext uri="{BB962C8B-B14F-4D97-AF65-F5344CB8AC3E}">
        <p14:creationId xmlns:p14="http://schemas.microsoft.com/office/powerpoint/2010/main" val="1679284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latin typeface="+mn-lt"/>
              </a:rPr>
              <a:t>Classroom Timetable</a:t>
            </a:r>
          </a:p>
        </p:txBody>
      </p:sp>
      <p:sp>
        <p:nvSpPr>
          <p:cNvPr id="3" name="Content Placeholder 2"/>
          <p:cNvSpPr>
            <a:spLocks noGrp="1"/>
          </p:cNvSpPr>
          <p:nvPr>
            <p:ph idx="1"/>
          </p:nvPr>
        </p:nvSpPr>
        <p:spPr>
          <a:xfrm>
            <a:off x="1981200" y="1124744"/>
            <a:ext cx="8229600" cy="5400600"/>
          </a:xfrm>
        </p:spPr>
        <p:txBody>
          <a:bodyPr>
            <a:normAutofit/>
          </a:bodyPr>
          <a:lstStyle/>
          <a:p>
            <a:endParaRPr lang="en-GB" dirty="0">
              <a:solidFill>
                <a:schemeClr val="bg1"/>
              </a:solidFill>
            </a:endParaRPr>
          </a:p>
          <a:p>
            <a:endParaRPr lang="en-GB" dirty="0"/>
          </a:p>
        </p:txBody>
      </p:sp>
      <p:pic>
        <p:nvPicPr>
          <p:cNvPr id="4" name="Picture 3"/>
          <p:cNvPicPr>
            <a:picLocks noChangeAspect="1"/>
          </p:cNvPicPr>
          <p:nvPr/>
        </p:nvPicPr>
        <p:blipFill>
          <a:blip r:embed="rId2"/>
          <a:stretch>
            <a:fillRect/>
          </a:stretch>
        </p:blipFill>
        <p:spPr>
          <a:xfrm>
            <a:off x="112713" y="210265"/>
            <a:ext cx="725487" cy="914479"/>
          </a:xfrm>
          <a:prstGeom prst="rect">
            <a:avLst/>
          </a:prstGeom>
        </p:spPr>
      </p:pic>
      <p:pic>
        <p:nvPicPr>
          <p:cNvPr id="6" name="Picture 5">
            <a:extLst>
              <a:ext uri="{FF2B5EF4-FFF2-40B4-BE49-F238E27FC236}">
                <a16:creationId xmlns:a16="http://schemas.microsoft.com/office/drawing/2014/main" id="{5ABDC947-72F8-DE97-0C06-E82868794A71}"/>
              </a:ext>
            </a:extLst>
          </p:cNvPr>
          <p:cNvPicPr>
            <a:picLocks noChangeAspect="1"/>
          </p:cNvPicPr>
          <p:nvPr/>
        </p:nvPicPr>
        <p:blipFill>
          <a:blip r:embed="rId3"/>
          <a:stretch>
            <a:fillRect/>
          </a:stretch>
        </p:blipFill>
        <p:spPr>
          <a:xfrm>
            <a:off x="1524001" y="1417638"/>
            <a:ext cx="7049673" cy="3091483"/>
          </a:xfrm>
          <a:prstGeom prst="rect">
            <a:avLst/>
          </a:prstGeom>
        </p:spPr>
      </p:pic>
      <p:pic>
        <p:nvPicPr>
          <p:cNvPr id="8" name="Picture 7">
            <a:extLst>
              <a:ext uri="{FF2B5EF4-FFF2-40B4-BE49-F238E27FC236}">
                <a16:creationId xmlns:a16="http://schemas.microsoft.com/office/drawing/2014/main" id="{AADD964C-253E-0896-556B-C73545000336}"/>
              </a:ext>
            </a:extLst>
          </p:cNvPr>
          <p:cNvPicPr>
            <a:picLocks noChangeAspect="1"/>
          </p:cNvPicPr>
          <p:nvPr/>
        </p:nvPicPr>
        <p:blipFill>
          <a:blip r:embed="rId4"/>
          <a:stretch>
            <a:fillRect/>
          </a:stretch>
        </p:blipFill>
        <p:spPr>
          <a:xfrm>
            <a:off x="1511399" y="4483372"/>
            <a:ext cx="7236296" cy="1315058"/>
          </a:xfrm>
          <a:prstGeom prst="rect">
            <a:avLst/>
          </a:prstGeom>
        </p:spPr>
      </p:pic>
    </p:spTree>
    <p:extLst>
      <p:ext uri="{BB962C8B-B14F-4D97-AF65-F5344CB8AC3E}">
        <p14:creationId xmlns:p14="http://schemas.microsoft.com/office/powerpoint/2010/main" val="1156114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latin typeface="+mn-lt"/>
              </a:rPr>
              <a:t>Classroom Timetable</a:t>
            </a:r>
          </a:p>
        </p:txBody>
      </p:sp>
      <p:sp>
        <p:nvSpPr>
          <p:cNvPr id="3" name="Content Placeholder 2"/>
          <p:cNvSpPr>
            <a:spLocks noGrp="1"/>
          </p:cNvSpPr>
          <p:nvPr>
            <p:ph idx="1"/>
          </p:nvPr>
        </p:nvSpPr>
        <p:spPr>
          <a:xfrm>
            <a:off x="1981200" y="1124744"/>
            <a:ext cx="8229600" cy="5400600"/>
          </a:xfrm>
        </p:spPr>
        <p:txBody>
          <a:bodyPr>
            <a:normAutofit/>
          </a:bodyPr>
          <a:lstStyle/>
          <a:p>
            <a:endParaRPr lang="en-GB" dirty="0">
              <a:solidFill>
                <a:schemeClr val="bg1"/>
              </a:solidFill>
            </a:endParaRPr>
          </a:p>
          <a:p>
            <a:endParaRPr lang="en-GB" dirty="0"/>
          </a:p>
        </p:txBody>
      </p:sp>
      <p:pic>
        <p:nvPicPr>
          <p:cNvPr id="4" name="Picture 3"/>
          <p:cNvPicPr>
            <a:picLocks noChangeAspect="1"/>
          </p:cNvPicPr>
          <p:nvPr/>
        </p:nvPicPr>
        <p:blipFill>
          <a:blip r:embed="rId2"/>
          <a:stretch>
            <a:fillRect/>
          </a:stretch>
        </p:blipFill>
        <p:spPr>
          <a:xfrm>
            <a:off x="112713" y="210265"/>
            <a:ext cx="725487" cy="914479"/>
          </a:xfrm>
          <a:prstGeom prst="rect">
            <a:avLst/>
          </a:prstGeom>
        </p:spPr>
      </p:pic>
      <p:pic>
        <p:nvPicPr>
          <p:cNvPr id="7" name="Picture 6">
            <a:extLst>
              <a:ext uri="{FF2B5EF4-FFF2-40B4-BE49-F238E27FC236}">
                <a16:creationId xmlns:a16="http://schemas.microsoft.com/office/drawing/2014/main" id="{88CE07F7-5FAB-7903-5740-D7F3D2ED3370}"/>
              </a:ext>
            </a:extLst>
          </p:cNvPr>
          <p:cNvPicPr>
            <a:picLocks noChangeAspect="1"/>
          </p:cNvPicPr>
          <p:nvPr/>
        </p:nvPicPr>
        <p:blipFill>
          <a:blip r:embed="rId3"/>
          <a:stretch>
            <a:fillRect/>
          </a:stretch>
        </p:blipFill>
        <p:spPr>
          <a:xfrm>
            <a:off x="1524001" y="1563301"/>
            <a:ext cx="8978615" cy="4328197"/>
          </a:xfrm>
          <a:prstGeom prst="rect">
            <a:avLst/>
          </a:prstGeom>
        </p:spPr>
      </p:pic>
    </p:spTree>
    <p:extLst>
      <p:ext uri="{BB962C8B-B14F-4D97-AF65-F5344CB8AC3E}">
        <p14:creationId xmlns:p14="http://schemas.microsoft.com/office/powerpoint/2010/main" val="30355821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652</TotalTime>
  <Words>1457</Words>
  <Application>Microsoft Office PowerPoint</Application>
  <PresentationFormat>Widescreen</PresentationFormat>
  <Paragraphs>101</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SassoonCRInfant</vt:lpstr>
      <vt:lpstr>Times New Roman</vt:lpstr>
      <vt:lpstr>Office Theme</vt:lpstr>
      <vt:lpstr>      “AS A FAMILY WE LIVE, LOVE, LEARN AND CELEBRATE WITH JESUS.”  Welcome to Year 4  </vt:lpstr>
      <vt:lpstr>About me…</vt:lpstr>
      <vt:lpstr>Year 4 is important because…</vt:lpstr>
      <vt:lpstr>Behaviour</vt:lpstr>
      <vt:lpstr>Our 5 values that the children have chosen</vt:lpstr>
      <vt:lpstr>Attendance &amp; punctuality</vt:lpstr>
      <vt:lpstr>Classroom house keeping</vt:lpstr>
      <vt:lpstr>Classroom Timetable</vt:lpstr>
      <vt:lpstr>Classroom Timetable</vt:lpstr>
      <vt:lpstr>Year 4 Curriculum</vt:lpstr>
      <vt:lpstr>  How we Teach English/reading</vt:lpstr>
      <vt:lpstr>How we Teach Maths</vt:lpstr>
      <vt:lpstr>How can you help your child? </vt:lpstr>
      <vt:lpstr>Home learning Expectations  </vt:lpstr>
      <vt:lpstr>Mass and Class Masses</vt:lpstr>
      <vt:lpstr>Sports/Outdoor learning </vt:lpstr>
      <vt:lpstr>Class trips</vt:lpstr>
      <vt:lpstr>Communication</vt:lpstr>
      <vt:lpstr>PowerPoint Presentation</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4</dc:title>
  <dc:creator>CPickering</dc:creator>
  <cp:lastModifiedBy>CPickering</cp:lastModifiedBy>
  <cp:revision>23</cp:revision>
  <dcterms:created xsi:type="dcterms:W3CDTF">2022-08-11T11:06:40Z</dcterms:created>
  <dcterms:modified xsi:type="dcterms:W3CDTF">2023-09-14T07:21:09Z</dcterms:modified>
</cp:coreProperties>
</file>