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82" r:id="rId3"/>
    <p:sldId id="287" r:id="rId4"/>
    <p:sldId id="278" r:id="rId5"/>
    <p:sldId id="283" r:id="rId6"/>
    <p:sldId id="289" r:id="rId7"/>
    <p:sldId id="288" r:id="rId8"/>
    <p:sldId id="258" r:id="rId9"/>
    <p:sldId id="285" r:id="rId10"/>
    <p:sldId id="270" r:id="rId11"/>
    <p:sldId id="273" r:id="rId12"/>
    <p:sldId id="259" r:id="rId13"/>
    <p:sldId id="260" r:id="rId14"/>
    <p:sldId id="261" r:id="rId15"/>
    <p:sldId id="286" r:id="rId16"/>
    <p:sldId id="263" r:id="rId17"/>
    <p:sldId id="268"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21" autoAdjust="0"/>
    <p:restoredTop sz="70537" autoAdjust="0"/>
  </p:normalViewPr>
  <p:slideViewPr>
    <p:cSldViewPr>
      <p:cViewPr varScale="1">
        <p:scale>
          <a:sx n="115" d="100"/>
          <a:sy n="115" d="100"/>
        </p:scale>
        <p:origin x="1518" y="12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BB85140E-6DBF-4C73-BDF5-C98CFDFED857}" type="datetimeFigureOut">
              <a:rPr lang="en-GB" smtClean="0"/>
              <a:t>21/09/2023</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6089CBA0-2434-4E4C-AD0E-5229F8EFC64E}" type="slidenum">
              <a:rPr lang="en-GB" smtClean="0"/>
              <a:t>‹#›</a:t>
            </a:fld>
            <a:endParaRPr lang="en-GB"/>
          </a:p>
        </p:txBody>
      </p:sp>
    </p:spTree>
    <p:extLst>
      <p:ext uri="{BB962C8B-B14F-4D97-AF65-F5344CB8AC3E}">
        <p14:creationId xmlns:p14="http://schemas.microsoft.com/office/powerpoint/2010/main" val="1918130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89CBA0-2434-4E4C-AD0E-5229F8EFC64E}" type="slidenum">
              <a:rPr lang="en-GB" smtClean="0"/>
              <a:t>7</a:t>
            </a:fld>
            <a:endParaRPr lang="en-GB"/>
          </a:p>
        </p:txBody>
      </p:sp>
    </p:spTree>
    <p:extLst>
      <p:ext uri="{BB962C8B-B14F-4D97-AF65-F5344CB8AC3E}">
        <p14:creationId xmlns:p14="http://schemas.microsoft.com/office/powerpoint/2010/main" val="3174382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02D74AE-C707-4B49-A601-4170747BCEAD}" type="datetimeFigureOut">
              <a:rPr lang="en-GB" smtClean="0"/>
              <a:t>21/09/2023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27A102-D837-4B38-9045-F5D874DC5C4D}" type="slidenum">
              <a:rPr lang="en-GB" smtClean="0"/>
              <a:t>‹#›</a:t>
            </a:fld>
            <a:endParaRPr lang="en-GB"/>
          </a:p>
        </p:txBody>
      </p:sp>
    </p:spTree>
    <p:extLst>
      <p:ext uri="{BB962C8B-B14F-4D97-AF65-F5344CB8AC3E}">
        <p14:creationId xmlns:p14="http://schemas.microsoft.com/office/powerpoint/2010/main" val="2051185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02D74AE-C707-4B49-A601-4170747BCEAD}" type="datetimeFigureOut">
              <a:rPr lang="en-GB" smtClean="0"/>
              <a:t>21/09/2023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27A102-D837-4B38-9045-F5D874DC5C4D}" type="slidenum">
              <a:rPr lang="en-GB" smtClean="0"/>
              <a:t>‹#›</a:t>
            </a:fld>
            <a:endParaRPr lang="en-GB"/>
          </a:p>
        </p:txBody>
      </p:sp>
    </p:spTree>
    <p:extLst>
      <p:ext uri="{BB962C8B-B14F-4D97-AF65-F5344CB8AC3E}">
        <p14:creationId xmlns:p14="http://schemas.microsoft.com/office/powerpoint/2010/main" val="2940158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02D74AE-C707-4B49-A601-4170747BCEAD}" type="datetimeFigureOut">
              <a:rPr lang="en-GB" smtClean="0"/>
              <a:t>21/09/2023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27A102-D837-4B38-9045-F5D874DC5C4D}" type="slidenum">
              <a:rPr lang="en-GB" smtClean="0"/>
              <a:t>‹#›</a:t>
            </a:fld>
            <a:endParaRPr lang="en-GB"/>
          </a:p>
        </p:txBody>
      </p:sp>
    </p:spTree>
    <p:extLst>
      <p:ext uri="{BB962C8B-B14F-4D97-AF65-F5344CB8AC3E}">
        <p14:creationId xmlns:p14="http://schemas.microsoft.com/office/powerpoint/2010/main" val="3844149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02D74AE-C707-4B49-A601-4170747BCEAD}" type="datetimeFigureOut">
              <a:rPr lang="en-GB" smtClean="0"/>
              <a:t>21/09/2023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27A102-D837-4B38-9045-F5D874DC5C4D}" type="slidenum">
              <a:rPr lang="en-GB" smtClean="0"/>
              <a:t>‹#›</a:t>
            </a:fld>
            <a:endParaRPr lang="en-GB"/>
          </a:p>
        </p:txBody>
      </p:sp>
    </p:spTree>
    <p:extLst>
      <p:ext uri="{BB962C8B-B14F-4D97-AF65-F5344CB8AC3E}">
        <p14:creationId xmlns:p14="http://schemas.microsoft.com/office/powerpoint/2010/main" val="2263634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2D74AE-C707-4B49-A601-4170747BCEAD}" type="datetimeFigureOut">
              <a:rPr lang="en-GB" smtClean="0"/>
              <a:t>21/09/2023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27A102-D837-4B38-9045-F5D874DC5C4D}" type="slidenum">
              <a:rPr lang="en-GB" smtClean="0"/>
              <a:t>‹#›</a:t>
            </a:fld>
            <a:endParaRPr lang="en-GB"/>
          </a:p>
        </p:txBody>
      </p:sp>
    </p:spTree>
    <p:extLst>
      <p:ext uri="{BB962C8B-B14F-4D97-AF65-F5344CB8AC3E}">
        <p14:creationId xmlns:p14="http://schemas.microsoft.com/office/powerpoint/2010/main" val="180430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02D74AE-C707-4B49-A601-4170747BCEAD}" type="datetimeFigureOut">
              <a:rPr lang="en-GB" smtClean="0"/>
              <a:t>21/09/2023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27A102-D837-4B38-9045-F5D874DC5C4D}" type="slidenum">
              <a:rPr lang="en-GB" smtClean="0"/>
              <a:t>‹#›</a:t>
            </a:fld>
            <a:endParaRPr lang="en-GB"/>
          </a:p>
        </p:txBody>
      </p:sp>
    </p:spTree>
    <p:extLst>
      <p:ext uri="{BB962C8B-B14F-4D97-AF65-F5344CB8AC3E}">
        <p14:creationId xmlns:p14="http://schemas.microsoft.com/office/powerpoint/2010/main" val="1315802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02D74AE-C707-4B49-A601-4170747BCEAD}" type="datetimeFigureOut">
              <a:rPr lang="en-GB" smtClean="0"/>
              <a:t>21/09/2023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C27A102-D837-4B38-9045-F5D874DC5C4D}" type="slidenum">
              <a:rPr lang="en-GB" smtClean="0"/>
              <a:t>‹#›</a:t>
            </a:fld>
            <a:endParaRPr lang="en-GB"/>
          </a:p>
        </p:txBody>
      </p:sp>
    </p:spTree>
    <p:extLst>
      <p:ext uri="{BB962C8B-B14F-4D97-AF65-F5344CB8AC3E}">
        <p14:creationId xmlns:p14="http://schemas.microsoft.com/office/powerpoint/2010/main" val="2256080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02D74AE-C707-4B49-A601-4170747BCEAD}" type="datetimeFigureOut">
              <a:rPr lang="en-GB" smtClean="0"/>
              <a:t>21/09/2023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C27A102-D837-4B38-9045-F5D874DC5C4D}" type="slidenum">
              <a:rPr lang="en-GB" smtClean="0"/>
              <a:t>‹#›</a:t>
            </a:fld>
            <a:endParaRPr lang="en-GB"/>
          </a:p>
        </p:txBody>
      </p:sp>
    </p:spTree>
    <p:extLst>
      <p:ext uri="{BB962C8B-B14F-4D97-AF65-F5344CB8AC3E}">
        <p14:creationId xmlns:p14="http://schemas.microsoft.com/office/powerpoint/2010/main" val="581991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D74AE-C707-4B49-A601-4170747BCEAD}" type="datetimeFigureOut">
              <a:rPr lang="en-GB" smtClean="0"/>
              <a:t>21/09/2023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C27A102-D837-4B38-9045-F5D874DC5C4D}" type="slidenum">
              <a:rPr lang="en-GB" smtClean="0"/>
              <a:t>‹#›</a:t>
            </a:fld>
            <a:endParaRPr lang="en-GB"/>
          </a:p>
        </p:txBody>
      </p:sp>
    </p:spTree>
    <p:extLst>
      <p:ext uri="{BB962C8B-B14F-4D97-AF65-F5344CB8AC3E}">
        <p14:creationId xmlns:p14="http://schemas.microsoft.com/office/powerpoint/2010/main" val="3217877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2D74AE-C707-4B49-A601-4170747BCEAD}" type="datetimeFigureOut">
              <a:rPr lang="en-GB" smtClean="0"/>
              <a:t>21/09/2023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27A102-D837-4B38-9045-F5D874DC5C4D}" type="slidenum">
              <a:rPr lang="en-GB" smtClean="0"/>
              <a:t>‹#›</a:t>
            </a:fld>
            <a:endParaRPr lang="en-GB"/>
          </a:p>
        </p:txBody>
      </p:sp>
    </p:spTree>
    <p:extLst>
      <p:ext uri="{BB962C8B-B14F-4D97-AF65-F5344CB8AC3E}">
        <p14:creationId xmlns:p14="http://schemas.microsoft.com/office/powerpoint/2010/main" val="2155945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2D74AE-C707-4B49-A601-4170747BCEAD}" type="datetimeFigureOut">
              <a:rPr lang="en-GB" smtClean="0"/>
              <a:t>21/09/2023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27A102-D837-4B38-9045-F5D874DC5C4D}" type="slidenum">
              <a:rPr lang="en-GB" smtClean="0"/>
              <a:t>‹#›</a:t>
            </a:fld>
            <a:endParaRPr lang="en-GB"/>
          </a:p>
        </p:txBody>
      </p:sp>
    </p:spTree>
    <p:extLst>
      <p:ext uri="{BB962C8B-B14F-4D97-AF65-F5344CB8AC3E}">
        <p14:creationId xmlns:p14="http://schemas.microsoft.com/office/powerpoint/2010/main" val="2457850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700C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2D74AE-C707-4B49-A601-4170747BCEAD}" type="datetimeFigureOut">
              <a:rPr lang="en-GB" smtClean="0"/>
              <a:t>21/09/2023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27A102-D837-4B38-9045-F5D874DC5C4D}" type="slidenum">
              <a:rPr lang="en-GB" smtClean="0"/>
              <a:t>‹#›</a:t>
            </a:fld>
            <a:endParaRPr lang="en-GB"/>
          </a:p>
        </p:txBody>
      </p:sp>
    </p:spTree>
    <p:extLst>
      <p:ext uri="{BB962C8B-B14F-4D97-AF65-F5344CB8AC3E}">
        <p14:creationId xmlns:p14="http://schemas.microsoft.com/office/powerpoint/2010/main" val="1803033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99592" y="1484784"/>
            <a:ext cx="7772400" cy="1470025"/>
          </a:xfrm>
        </p:spPr>
        <p:txBody>
          <a:bodyPr>
            <a:normAutofit fontScale="90000"/>
          </a:bodyPr>
          <a:lstStyle/>
          <a:p>
            <a:r>
              <a:rPr lang="en-GB" b="1" dirty="0">
                <a:solidFill>
                  <a:schemeClr val="bg1"/>
                </a:solidFill>
              </a:rPr>
              <a:t/>
            </a:r>
            <a:br>
              <a:rPr lang="en-GB" b="1" dirty="0">
                <a:solidFill>
                  <a:schemeClr val="bg1"/>
                </a:solidFill>
              </a:rPr>
            </a:br>
            <a:r>
              <a:rPr lang="en-GB" b="1" dirty="0">
                <a:solidFill>
                  <a:schemeClr val="bg1"/>
                </a:solidFill>
              </a:rPr>
              <a:t>   </a:t>
            </a:r>
            <a:br>
              <a:rPr lang="en-GB" b="1" dirty="0">
                <a:solidFill>
                  <a:schemeClr val="bg1"/>
                </a:solidFill>
              </a:rPr>
            </a:br>
            <a:r>
              <a:rPr lang="en-GB" b="1" dirty="0">
                <a:solidFill>
                  <a:schemeClr val="bg1"/>
                </a:solidFill>
              </a:rPr>
              <a:t> </a:t>
            </a:r>
            <a:r>
              <a:rPr lang="en-GB" sz="2000" b="1" i="1" dirty="0">
                <a:solidFill>
                  <a:schemeClr val="bg1"/>
                </a:solidFill>
                <a:latin typeface="+mn-lt"/>
              </a:rPr>
              <a:t>“</a:t>
            </a:r>
            <a:r>
              <a:rPr lang="en-US" sz="2000" b="1" i="1" dirty="0">
                <a:solidFill>
                  <a:schemeClr val="bg1"/>
                </a:solidFill>
                <a:latin typeface="+mn-lt"/>
              </a:rPr>
              <a:t>AS A FAMILY WE LIVE, LOVE, LEARN AND CELEBRATE WITH JESUS</a:t>
            </a:r>
            <a:r>
              <a:rPr lang="en-GB" sz="2000" b="1" i="1" dirty="0">
                <a:solidFill>
                  <a:schemeClr val="bg1"/>
                </a:solidFill>
                <a:latin typeface="+mn-lt"/>
              </a:rPr>
              <a:t>.”</a:t>
            </a:r>
            <a:br>
              <a:rPr lang="en-GB" sz="2000" b="1" i="1" dirty="0">
                <a:solidFill>
                  <a:schemeClr val="bg1"/>
                </a:solidFill>
                <a:latin typeface="+mn-lt"/>
              </a:rPr>
            </a:br>
            <a:r>
              <a:rPr lang="en-GB" sz="2000" b="1" i="1" dirty="0">
                <a:solidFill>
                  <a:schemeClr val="bg1"/>
                </a:solidFill>
                <a:latin typeface="+mn-lt"/>
              </a:rPr>
              <a:t/>
            </a:r>
            <a:br>
              <a:rPr lang="en-GB" sz="2000" b="1" i="1" dirty="0">
                <a:solidFill>
                  <a:schemeClr val="bg1"/>
                </a:solidFill>
                <a:latin typeface="+mn-lt"/>
              </a:rPr>
            </a:br>
            <a:r>
              <a:rPr lang="en-GB" sz="7300" b="1" dirty="0">
                <a:solidFill>
                  <a:schemeClr val="bg1"/>
                </a:solidFill>
                <a:latin typeface="+mn-lt"/>
              </a:rPr>
              <a:t>Welcome to Year 3</a:t>
            </a:r>
            <a:r>
              <a:rPr lang="en-GB" b="1" dirty="0">
                <a:solidFill>
                  <a:schemeClr val="bg1"/>
                </a:solidFill>
                <a:latin typeface="+mn-lt"/>
              </a:rPr>
              <a:t/>
            </a:r>
            <a:br>
              <a:rPr lang="en-GB" b="1" dirty="0">
                <a:solidFill>
                  <a:schemeClr val="bg1"/>
                </a:solidFill>
                <a:latin typeface="+mn-lt"/>
              </a:rPr>
            </a:br>
            <a:r>
              <a:rPr lang="en-GB" b="1" dirty="0">
                <a:solidFill>
                  <a:schemeClr val="bg1"/>
                </a:solidFill>
                <a:latin typeface="+mn-lt"/>
              </a:rPr>
              <a:t/>
            </a:r>
            <a:br>
              <a:rPr lang="en-GB" b="1" dirty="0">
                <a:solidFill>
                  <a:schemeClr val="bg1"/>
                </a:solidFill>
                <a:latin typeface="+mn-lt"/>
              </a:rPr>
            </a:br>
            <a:endParaRPr lang="en-GB" b="1" dirty="0">
              <a:solidFill>
                <a:schemeClr val="bg1"/>
              </a:solidFill>
              <a:latin typeface="+mn-lt"/>
            </a:endParaRPr>
          </a:p>
        </p:txBody>
      </p:sp>
      <p:sp>
        <p:nvSpPr>
          <p:cNvPr id="3" name="Subtitle 2"/>
          <p:cNvSpPr>
            <a:spLocks noGrp="1"/>
          </p:cNvSpPr>
          <p:nvPr>
            <p:ph type="subTitle" idx="1"/>
          </p:nvPr>
        </p:nvSpPr>
        <p:spPr>
          <a:xfrm>
            <a:off x="447564" y="4797152"/>
            <a:ext cx="8676456" cy="1752600"/>
          </a:xfrm>
        </p:spPr>
        <p:txBody>
          <a:bodyPr/>
          <a:lstStyle/>
          <a:p>
            <a:pPr algn="l"/>
            <a:r>
              <a:rPr lang="en-GB" b="1" dirty="0">
                <a:solidFill>
                  <a:schemeClr val="bg2">
                    <a:lumMod val="90000"/>
                  </a:schemeClr>
                </a:solidFill>
                <a:latin typeface="+mj-lt"/>
              </a:rPr>
              <a:t>Teacher: Miss Fox</a:t>
            </a:r>
          </a:p>
          <a:p>
            <a:pPr algn="l"/>
            <a:r>
              <a:rPr lang="en-GB" b="1" dirty="0">
                <a:solidFill>
                  <a:schemeClr val="bg2">
                    <a:lumMod val="90000"/>
                  </a:schemeClr>
                </a:solidFill>
                <a:latin typeface="+mj-lt"/>
              </a:rPr>
              <a:t>Teaching Assistant: Mrs Tamburello, Miss Oudnie and Miss Jewell </a:t>
            </a:r>
          </a:p>
        </p:txBody>
      </p:sp>
      <p:pic>
        <p:nvPicPr>
          <p:cNvPr id="4" name="Picture 3"/>
          <p:cNvPicPr>
            <a:picLocks noChangeAspect="1"/>
          </p:cNvPicPr>
          <p:nvPr/>
        </p:nvPicPr>
        <p:blipFill>
          <a:blip r:embed="rId2"/>
          <a:stretch>
            <a:fillRect/>
          </a:stretch>
        </p:blipFill>
        <p:spPr>
          <a:xfrm>
            <a:off x="4067944" y="113033"/>
            <a:ext cx="1080120" cy="1371751"/>
          </a:xfrm>
          <a:prstGeom prst="rect">
            <a:avLst/>
          </a:prstGeom>
        </p:spPr>
      </p:pic>
    </p:spTree>
    <p:extLst>
      <p:ext uri="{BB962C8B-B14F-4D97-AF65-F5344CB8AC3E}">
        <p14:creationId xmlns:p14="http://schemas.microsoft.com/office/powerpoint/2010/main" val="2412663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solidFill>
                  <a:schemeClr val="bg1"/>
                </a:solidFill>
                <a:latin typeface="+mn-lt"/>
              </a:rPr>
              <a:t>   How we Teach Phonics/spelling</a:t>
            </a:r>
          </a:p>
        </p:txBody>
      </p:sp>
      <p:pic>
        <p:nvPicPr>
          <p:cNvPr id="4" name="Content Placeholder 3"/>
          <p:cNvPicPr>
            <a:picLocks noGrp="1" noChangeAspect="1"/>
          </p:cNvPicPr>
          <p:nvPr>
            <p:ph idx="1"/>
          </p:nvPr>
        </p:nvPicPr>
        <p:blipFill>
          <a:blip r:embed="rId2"/>
          <a:stretch>
            <a:fillRect/>
          </a:stretch>
        </p:blipFill>
        <p:spPr>
          <a:xfrm>
            <a:off x="457200" y="274638"/>
            <a:ext cx="725487" cy="914479"/>
          </a:xfrm>
          <a:prstGeom prst="rect">
            <a:avLst/>
          </a:prstGeom>
        </p:spPr>
      </p:pic>
      <p:sp>
        <p:nvSpPr>
          <p:cNvPr id="3" name="Content Placeholder 2">
            <a:extLst>
              <a:ext uri="{FF2B5EF4-FFF2-40B4-BE49-F238E27FC236}">
                <a16:creationId xmlns:a16="http://schemas.microsoft.com/office/drawing/2014/main" id="{B6198806-3ABE-4F01-29C2-D3F3C34A1B26}"/>
              </a:ext>
            </a:extLst>
          </p:cNvPr>
          <p:cNvSpPr txBox="1">
            <a:spLocks/>
          </p:cNvSpPr>
          <p:nvPr/>
        </p:nvSpPr>
        <p:spPr>
          <a:xfrm>
            <a:off x="611560" y="1829396"/>
            <a:ext cx="8229600" cy="50405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dirty="0">
                <a:solidFill>
                  <a:schemeClr val="bg1"/>
                </a:solidFill>
              </a:rPr>
              <a:t>Phonics and Spelling will be incorporated into day-today teaching. Some children will continue to receive support through discrete small group sessions.</a:t>
            </a:r>
          </a:p>
          <a:p>
            <a:pPr marL="0" indent="0">
              <a:buFont typeface="Arial" panose="020B0604020202020204" pitchFamily="34" charset="0"/>
              <a:buNone/>
            </a:pPr>
            <a:endParaRPr lang="en-GB" dirty="0">
              <a:solidFill>
                <a:schemeClr val="bg1"/>
              </a:solidFill>
            </a:endParaRPr>
          </a:p>
          <a:p>
            <a:pPr marL="0" indent="0">
              <a:buFont typeface="Arial" panose="020B0604020202020204" pitchFamily="34" charset="0"/>
              <a:buNone/>
            </a:pPr>
            <a:r>
              <a:rPr lang="en-GB" dirty="0">
                <a:solidFill>
                  <a:schemeClr val="bg1"/>
                </a:solidFill>
              </a:rPr>
              <a:t>Spelling is taught using ESSENTIAL Spelling.</a:t>
            </a:r>
          </a:p>
        </p:txBody>
      </p:sp>
    </p:spTree>
    <p:extLst>
      <p:ext uri="{BB962C8B-B14F-4D97-AF65-F5344CB8AC3E}">
        <p14:creationId xmlns:p14="http://schemas.microsoft.com/office/powerpoint/2010/main" val="1454195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How we Teach Maths</a:t>
            </a:r>
          </a:p>
        </p:txBody>
      </p:sp>
      <p:sp>
        <p:nvSpPr>
          <p:cNvPr id="3" name="Content Placeholder 2"/>
          <p:cNvSpPr>
            <a:spLocks noGrp="1"/>
          </p:cNvSpPr>
          <p:nvPr>
            <p:ph idx="1"/>
          </p:nvPr>
        </p:nvSpPr>
        <p:spPr>
          <a:xfrm>
            <a:off x="457200" y="1268760"/>
            <a:ext cx="8229600" cy="4857403"/>
          </a:xfrm>
        </p:spPr>
        <p:txBody>
          <a:bodyPr>
            <a:normAutofit/>
          </a:bodyPr>
          <a:lstStyle/>
          <a:p>
            <a:pPr marL="0" indent="0">
              <a:buNone/>
            </a:pPr>
            <a:r>
              <a:rPr lang="en-GB" dirty="0">
                <a:solidFill>
                  <a:schemeClr val="bg1"/>
                </a:solidFill>
              </a:rPr>
              <a:t>Areas in the curriculum </a:t>
            </a:r>
          </a:p>
          <a:p>
            <a:r>
              <a:rPr lang="en-GB" b="1" dirty="0">
                <a:solidFill>
                  <a:schemeClr val="bg1"/>
                </a:solidFill>
              </a:rPr>
              <a:t>Number – number and place value </a:t>
            </a:r>
            <a:r>
              <a:rPr lang="en-GB" dirty="0">
                <a:solidFill>
                  <a:schemeClr val="bg1"/>
                </a:solidFill>
              </a:rPr>
              <a:t>	</a:t>
            </a:r>
          </a:p>
          <a:p>
            <a:r>
              <a:rPr lang="en-GB" b="1" dirty="0">
                <a:solidFill>
                  <a:schemeClr val="bg1"/>
                </a:solidFill>
              </a:rPr>
              <a:t>Number – addition and subtraction </a:t>
            </a:r>
            <a:r>
              <a:rPr lang="en-GB" dirty="0">
                <a:solidFill>
                  <a:schemeClr val="bg1"/>
                </a:solidFill>
              </a:rPr>
              <a:t>	</a:t>
            </a:r>
          </a:p>
          <a:p>
            <a:r>
              <a:rPr lang="en-GB" b="1" dirty="0">
                <a:solidFill>
                  <a:schemeClr val="bg1"/>
                </a:solidFill>
              </a:rPr>
              <a:t>Number – multiplication and division </a:t>
            </a:r>
            <a:r>
              <a:rPr lang="en-GB" dirty="0">
                <a:solidFill>
                  <a:schemeClr val="bg1"/>
                </a:solidFill>
              </a:rPr>
              <a:t>	</a:t>
            </a:r>
          </a:p>
          <a:p>
            <a:r>
              <a:rPr lang="en-GB" b="1" dirty="0">
                <a:solidFill>
                  <a:schemeClr val="bg1"/>
                </a:solidFill>
              </a:rPr>
              <a:t>Number – fractions</a:t>
            </a:r>
            <a:endParaRPr lang="en-GB" dirty="0">
              <a:solidFill>
                <a:schemeClr val="bg1"/>
              </a:solidFill>
            </a:endParaRPr>
          </a:p>
          <a:p>
            <a:r>
              <a:rPr lang="en-GB" b="1" dirty="0">
                <a:solidFill>
                  <a:schemeClr val="bg1"/>
                </a:solidFill>
              </a:rPr>
              <a:t>Measurement </a:t>
            </a:r>
          </a:p>
          <a:p>
            <a:r>
              <a:rPr lang="en-GB" b="1" dirty="0">
                <a:solidFill>
                  <a:schemeClr val="bg1"/>
                </a:solidFill>
              </a:rPr>
              <a:t>Geometry</a:t>
            </a:r>
          </a:p>
          <a:p>
            <a:r>
              <a:rPr lang="en-GB" b="1" dirty="0">
                <a:solidFill>
                  <a:schemeClr val="bg1"/>
                </a:solidFill>
              </a:rPr>
              <a:t>Statistics</a:t>
            </a:r>
            <a:endParaRPr lang="en-GB" dirty="0">
              <a:solidFill>
                <a:srgbClr val="FF0000"/>
              </a:solidFill>
            </a:endParaRPr>
          </a:p>
        </p:txBody>
      </p:sp>
      <p:pic>
        <p:nvPicPr>
          <p:cNvPr id="4" name="Picture 3"/>
          <p:cNvPicPr>
            <a:picLocks noChangeAspect="1"/>
          </p:cNvPicPr>
          <p:nvPr/>
        </p:nvPicPr>
        <p:blipFill>
          <a:blip r:embed="rId2"/>
          <a:stretch>
            <a:fillRect/>
          </a:stretch>
        </p:blipFill>
        <p:spPr>
          <a:xfrm>
            <a:off x="827584" y="282793"/>
            <a:ext cx="725487" cy="914479"/>
          </a:xfrm>
          <a:prstGeom prst="rect">
            <a:avLst/>
          </a:prstGeom>
        </p:spPr>
      </p:pic>
    </p:spTree>
    <p:extLst>
      <p:ext uri="{BB962C8B-B14F-4D97-AF65-F5344CB8AC3E}">
        <p14:creationId xmlns:p14="http://schemas.microsoft.com/office/powerpoint/2010/main" val="2865577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solidFill>
                  <a:schemeClr val="bg1"/>
                </a:solidFill>
              </a:rPr>
              <a:t>How can you help your child? </a:t>
            </a:r>
          </a:p>
        </p:txBody>
      </p:sp>
      <p:sp>
        <p:nvSpPr>
          <p:cNvPr id="3" name="Content Placeholder 2"/>
          <p:cNvSpPr>
            <a:spLocks noGrp="1"/>
          </p:cNvSpPr>
          <p:nvPr>
            <p:ph idx="1"/>
          </p:nvPr>
        </p:nvSpPr>
        <p:spPr>
          <a:xfrm>
            <a:off x="457200" y="1417638"/>
            <a:ext cx="8229600" cy="4525963"/>
          </a:xfrm>
        </p:spPr>
        <p:txBody>
          <a:bodyPr>
            <a:normAutofit fontScale="92500"/>
          </a:bodyPr>
          <a:lstStyle/>
          <a:p>
            <a:r>
              <a:rPr lang="en-GB" dirty="0">
                <a:solidFill>
                  <a:schemeClr val="bg1"/>
                </a:solidFill>
              </a:rPr>
              <a:t>Ensure you read with them every day if you can and ask them questions about what they have read to help develop their comprehension. Don’t be afraid to read a book with them that they might find a bit of a challenge.</a:t>
            </a:r>
          </a:p>
          <a:p>
            <a:r>
              <a:rPr lang="en-GB" dirty="0">
                <a:solidFill>
                  <a:schemeClr val="bg1"/>
                </a:solidFill>
              </a:rPr>
              <a:t>Ensure they have everything they need with them each day.</a:t>
            </a:r>
          </a:p>
          <a:p>
            <a:r>
              <a:rPr lang="en-GB" dirty="0">
                <a:solidFill>
                  <a:schemeClr val="bg1"/>
                </a:solidFill>
              </a:rPr>
              <a:t>Encourage your child to use TTRS </a:t>
            </a:r>
            <a:r>
              <a:rPr lang="en-GB" dirty="0" smtClean="0">
                <a:solidFill>
                  <a:schemeClr val="bg1"/>
                </a:solidFill>
              </a:rPr>
              <a:t>daily </a:t>
            </a:r>
            <a:r>
              <a:rPr lang="en-GB" dirty="0">
                <a:solidFill>
                  <a:schemeClr val="bg1"/>
                </a:solidFill>
              </a:rPr>
              <a:t>and to complete their homework weekly.</a:t>
            </a:r>
          </a:p>
          <a:p>
            <a:pPr marL="0" indent="0">
              <a:buNone/>
            </a:pPr>
            <a:endParaRPr lang="en-GB" dirty="0">
              <a:solidFill>
                <a:schemeClr val="bg1"/>
              </a:solidFill>
            </a:endParaRPr>
          </a:p>
        </p:txBody>
      </p:sp>
      <p:pic>
        <p:nvPicPr>
          <p:cNvPr id="4" name="Picture 3"/>
          <p:cNvPicPr>
            <a:picLocks noChangeAspect="1"/>
          </p:cNvPicPr>
          <p:nvPr/>
        </p:nvPicPr>
        <p:blipFill>
          <a:blip r:embed="rId2"/>
          <a:stretch>
            <a:fillRect/>
          </a:stretch>
        </p:blipFill>
        <p:spPr>
          <a:xfrm>
            <a:off x="611560" y="402927"/>
            <a:ext cx="725487" cy="914479"/>
          </a:xfrm>
          <a:prstGeom prst="rect">
            <a:avLst/>
          </a:prstGeom>
        </p:spPr>
      </p:pic>
    </p:spTree>
    <p:extLst>
      <p:ext uri="{BB962C8B-B14F-4D97-AF65-F5344CB8AC3E}">
        <p14:creationId xmlns:p14="http://schemas.microsoft.com/office/powerpoint/2010/main" val="981924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solidFill>
                  <a:schemeClr val="bg1"/>
                </a:solidFill>
              </a:rPr>
              <a:t>Home learning Expectations  </a:t>
            </a:r>
          </a:p>
        </p:txBody>
      </p:sp>
      <p:sp>
        <p:nvSpPr>
          <p:cNvPr id="3" name="Content Placeholder 2"/>
          <p:cNvSpPr>
            <a:spLocks noGrp="1"/>
          </p:cNvSpPr>
          <p:nvPr>
            <p:ph idx="1"/>
          </p:nvPr>
        </p:nvSpPr>
        <p:spPr>
          <a:xfrm>
            <a:off x="457200" y="1340768"/>
            <a:ext cx="8229600" cy="4785395"/>
          </a:xfrm>
        </p:spPr>
        <p:txBody>
          <a:bodyPr>
            <a:normAutofit fontScale="85000" lnSpcReduction="20000"/>
          </a:bodyPr>
          <a:lstStyle/>
          <a:p>
            <a:pPr marL="0" indent="0">
              <a:buNone/>
            </a:pPr>
            <a:r>
              <a:rPr lang="en-GB" dirty="0" smtClean="0">
                <a:solidFill>
                  <a:schemeClr val="bg1"/>
                </a:solidFill>
              </a:rPr>
              <a:t>English</a:t>
            </a:r>
          </a:p>
          <a:p>
            <a:r>
              <a:rPr lang="en-GB" dirty="0" smtClean="0">
                <a:solidFill>
                  <a:schemeClr val="bg1"/>
                </a:solidFill>
              </a:rPr>
              <a:t>Daily Reading – 10-15 minutes (Parents to record on </a:t>
            </a:r>
            <a:r>
              <a:rPr lang="en-GB" dirty="0" err="1" smtClean="0">
                <a:solidFill>
                  <a:schemeClr val="bg1"/>
                </a:solidFill>
              </a:rPr>
              <a:t>GoRead</a:t>
            </a:r>
            <a:r>
              <a:rPr lang="en-GB" dirty="0" smtClean="0">
                <a:solidFill>
                  <a:schemeClr val="bg1"/>
                </a:solidFill>
              </a:rPr>
              <a:t>)</a:t>
            </a:r>
          </a:p>
          <a:p>
            <a:r>
              <a:rPr lang="en-GB" dirty="0" smtClean="0">
                <a:solidFill>
                  <a:schemeClr val="bg1"/>
                </a:solidFill>
              </a:rPr>
              <a:t>Purple Mash spelling activity set on Google Classroom</a:t>
            </a:r>
            <a:endParaRPr lang="en-GB" dirty="0">
              <a:solidFill>
                <a:schemeClr val="bg1"/>
              </a:solidFill>
            </a:endParaRPr>
          </a:p>
          <a:p>
            <a:pPr marL="0" indent="0">
              <a:buNone/>
            </a:pPr>
            <a:r>
              <a:rPr lang="en-GB" dirty="0" smtClean="0">
                <a:solidFill>
                  <a:schemeClr val="bg1"/>
                </a:solidFill>
              </a:rPr>
              <a:t>Maths </a:t>
            </a:r>
          </a:p>
          <a:p>
            <a:r>
              <a:rPr lang="en-GB" dirty="0" smtClean="0">
                <a:solidFill>
                  <a:schemeClr val="bg1"/>
                </a:solidFill>
              </a:rPr>
              <a:t>Purple Mash activity </a:t>
            </a:r>
            <a:r>
              <a:rPr lang="en-GB" dirty="0">
                <a:solidFill>
                  <a:schemeClr val="bg1"/>
                </a:solidFill>
              </a:rPr>
              <a:t>set on Google </a:t>
            </a:r>
            <a:r>
              <a:rPr lang="en-GB" dirty="0" smtClean="0">
                <a:solidFill>
                  <a:schemeClr val="bg1"/>
                </a:solidFill>
              </a:rPr>
              <a:t>Classroom</a:t>
            </a:r>
          </a:p>
          <a:p>
            <a:r>
              <a:rPr lang="en-GB" dirty="0" smtClean="0">
                <a:solidFill>
                  <a:schemeClr val="bg1"/>
                </a:solidFill>
              </a:rPr>
              <a:t>Times Tables Rock Stars – 15 minutes 3xper week</a:t>
            </a:r>
          </a:p>
          <a:p>
            <a:pPr marL="0" indent="0">
              <a:buNone/>
            </a:pPr>
            <a:r>
              <a:rPr lang="en-GB" dirty="0" smtClean="0">
                <a:solidFill>
                  <a:schemeClr val="bg1"/>
                </a:solidFill>
              </a:rPr>
              <a:t>RE </a:t>
            </a:r>
          </a:p>
          <a:p>
            <a:r>
              <a:rPr lang="en-GB" dirty="0">
                <a:solidFill>
                  <a:schemeClr val="bg1"/>
                </a:solidFill>
              </a:rPr>
              <a:t>Share the weekly Wednesday </a:t>
            </a:r>
            <a:r>
              <a:rPr lang="en-GB" dirty="0" smtClean="0">
                <a:solidFill>
                  <a:schemeClr val="bg1"/>
                </a:solidFill>
              </a:rPr>
              <a:t>word Gospel </a:t>
            </a:r>
            <a:r>
              <a:rPr lang="en-GB" dirty="0">
                <a:solidFill>
                  <a:schemeClr val="bg1"/>
                </a:solidFill>
              </a:rPr>
              <a:t>reading with your child</a:t>
            </a:r>
            <a:r>
              <a:rPr lang="en-GB" dirty="0" smtClean="0">
                <a:solidFill>
                  <a:schemeClr val="bg1"/>
                </a:solidFill>
              </a:rPr>
              <a:t>.</a:t>
            </a:r>
          </a:p>
          <a:p>
            <a:r>
              <a:rPr lang="en-GB" dirty="0">
                <a:solidFill>
                  <a:schemeClr val="bg1"/>
                </a:solidFill>
              </a:rPr>
              <a:t>Complete the age </a:t>
            </a:r>
            <a:r>
              <a:rPr lang="en-GB" dirty="0" smtClean="0">
                <a:solidFill>
                  <a:schemeClr val="bg1"/>
                </a:solidFill>
              </a:rPr>
              <a:t>appropriate activities</a:t>
            </a:r>
            <a:r>
              <a:rPr lang="en-GB" dirty="0">
                <a:solidFill>
                  <a:schemeClr val="bg1"/>
                </a:solidFill>
              </a:rPr>
              <a:t>.</a:t>
            </a:r>
          </a:p>
          <a:p>
            <a:pPr marL="0" indent="0">
              <a:buNone/>
            </a:pPr>
            <a:endParaRPr lang="en-GB" dirty="0" smtClean="0">
              <a:solidFill>
                <a:schemeClr val="bg1"/>
              </a:solidFill>
            </a:endParaRPr>
          </a:p>
        </p:txBody>
      </p:sp>
      <p:pic>
        <p:nvPicPr>
          <p:cNvPr id="4" name="Picture 3"/>
          <p:cNvPicPr>
            <a:picLocks noChangeAspect="1"/>
          </p:cNvPicPr>
          <p:nvPr/>
        </p:nvPicPr>
        <p:blipFill>
          <a:blip r:embed="rId2"/>
          <a:stretch>
            <a:fillRect/>
          </a:stretch>
        </p:blipFill>
        <p:spPr>
          <a:xfrm>
            <a:off x="683568" y="388898"/>
            <a:ext cx="725487" cy="914479"/>
          </a:xfrm>
          <a:prstGeom prst="rect">
            <a:avLst/>
          </a:prstGeom>
        </p:spPr>
      </p:pic>
    </p:spTree>
    <p:extLst>
      <p:ext uri="{BB962C8B-B14F-4D97-AF65-F5344CB8AC3E}">
        <p14:creationId xmlns:p14="http://schemas.microsoft.com/office/powerpoint/2010/main" val="553609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Mass and Class Masses</a:t>
            </a:r>
          </a:p>
        </p:txBody>
      </p:sp>
      <p:sp>
        <p:nvSpPr>
          <p:cNvPr id="3" name="Content Placeholder 2"/>
          <p:cNvSpPr>
            <a:spLocks noGrp="1"/>
          </p:cNvSpPr>
          <p:nvPr>
            <p:ph idx="1"/>
          </p:nvPr>
        </p:nvSpPr>
        <p:spPr>
          <a:xfrm>
            <a:off x="457200" y="1412776"/>
            <a:ext cx="8229600" cy="4713387"/>
          </a:xfrm>
        </p:spPr>
        <p:txBody>
          <a:bodyPr>
            <a:normAutofit/>
          </a:bodyPr>
          <a:lstStyle/>
          <a:p>
            <a:r>
              <a:rPr lang="en-GB" b="1" dirty="0">
                <a:solidFill>
                  <a:schemeClr val="bg1"/>
                </a:solidFill>
              </a:rPr>
              <a:t>We will hold a whole school Mass at least once each term, the whole school community are invited.</a:t>
            </a:r>
          </a:p>
          <a:p>
            <a:r>
              <a:rPr lang="en-GB" b="1" dirty="0">
                <a:solidFill>
                  <a:schemeClr val="bg1"/>
                </a:solidFill>
              </a:rPr>
              <a:t>There will be a class Mass for each year group across the year, parents and family are invited to attend.</a:t>
            </a:r>
          </a:p>
        </p:txBody>
      </p:sp>
      <p:pic>
        <p:nvPicPr>
          <p:cNvPr id="4" name="Picture 3"/>
          <p:cNvPicPr>
            <a:picLocks noChangeAspect="1"/>
          </p:cNvPicPr>
          <p:nvPr/>
        </p:nvPicPr>
        <p:blipFill>
          <a:blip r:embed="rId2"/>
          <a:stretch>
            <a:fillRect/>
          </a:stretch>
        </p:blipFill>
        <p:spPr>
          <a:xfrm>
            <a:off x="971600" y="364347"/>
            <a:ext cx="725487" cy="914479"/>
          </a:xfrm>
          <a:prstGeom prst="rect">
            <a:avLst/>
          </a:prstGeom>
        </p:spPr>
      </p:pic>
    </p:spTree>
    <p:extLst>
      <p:ext uri="{BB962C8B-B14F-4D97-AF65-F5344CB8AC3E}">
        <p14:creationId xmlns:p14="http://schemas.microsoft.com/office/powerpoint/2010/main" val="4071591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Sports/Outdoor learning </a:t>
            </a:r>
          </a:p>
        </p:txBody>
      </p:sp>
      <p:sp>
        <p:nvSpPr>
          <p:cNvPr id="3" name="Content Placeholder 2"/>
          <p:cNvSpPr>
            <a:spLocks noGrp="1"/>
          </p:cNvSpPr>
          <p:nvPr>
            <p:ph idx="1"/>
          </p:nvPr>
        </p:nvSpPr>
        <p:spPr/>
        <p:txBody>
          <a:bodyPr>
            <a:normAutofit/>
          </a:bodyPr>
          <a:lstStyle/>
          <a:p>
            <a:r>
              <a:rPr lang="en-GB" dirty="0">
                <a:solidFill>
                  <a:schemeClr val="bg1"/>
                </a:solidFill>
              </a:rPr>
              <a:t>PE and Outdoor learning will take place every Monday.</a:t>
            </a:r>
          </a:p>
          <a:p>
            <a:r>
              <a:rPr lang="en-GB" dirty="0">
                <a:solidFill>
                  <a:schemeClr val="bg1"/>
                </a:solidFill>
              </a:rPr>
              <a:t>Your child needs to come into school in their PE kit which should be suitable to keep them protected against all weathers.</a:t>
            </a:r>
          </a:p>
          <a:p>
            <a:r>
              <a:rPr lang="en-GB" dirty="0">
                <a:solidFill>
                  <a:schemeClr val="bg1"/>
                </a:solidFill>
              </a:rPr>
              <a:t>If it is raining please make sure your child brings a waterproof jacket to school and that they also have wellington boots in school.</a:t>
            </a:r>
          </a:p>
          <a:p>
            <a:endParaRPr lang="en-GB" dirty="0">
              <a:solidFill>
                <a:schemeClr val="bg1"/>
              </a:solidFill>
            </a:endParaRPr>
          </a:p>
        </p:txBody>
      </p:sp>
      <p:pic>
        <p:nvPicPr>
          <p:cNvPr id="4" name="Picture 3"/>
          <p:cNvPicPr>
            <a:picLocks noChangeAspect="1"/>
          </p:cNvPicPr>
          <p:nvPr/>
        </p:nvPicPr>
        <p:blipFill>
          <a:blip r:embed="rId2"/>
          <a:stretch>
            <a:fillRect/>
          </a:stretch>
        </p:blipFill>
        <p:spPr>
          <a:xfrm>
            <a:off x="755576" y="388898"/>
            <a:ext cx="725487" cy="914479"/>
          </a:xfrm>
          <a:prstGeom prst="rect">
            <a:avLst/>
          </a:prstGeom>
        </p:spPr>
      </p:pic>
    </p:spTree>
    <p:extLst>
      <p:ext uri="{BB962C8B-B14F-4D97-AF65-F5344CB8AC3E}">
        <p14:creationId xmlns:p14="http://schemas.microsoft.com/office/powerpoint/2010/main" val="3542659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rPr>
              <a:t>Communication</a:t>
            </a:r>
          </a:p>
        </p:txBody>
      </p:sp>
      <p:sp>
        <p:nvSpPr>
          <p:cNvPr id="3" name="Content Placeholder 2"/>
          <p:cNvSpPr>
            <a:spLocks noGrp="1"/>
          </p:cNvSpPr>
          <p:nvPr>
            <p:ph idx="1"/>
          </p:nvPr>
        </p:nvSpPr>
        <p:spPr/>
        <p:txBody>
          <a:bodyPr/>
          <a:lstStyle/>
          <a:p>
            <a:pPr marL="0" lvl="0" indent="0">
              <a:spcBef>
                <a:spcPts val="0"/>
              </a:spcBef>
              <a:buClr>
                <a:schemeClr val="lt1"/>
              </a:buClr>
              <a:buSzPts val="3200"/>
              <a:buNone/>
            </a:pPr>
            <a:r>
              <a:rPr lang="en-GB" b="1" i="1" dirty="0">
                <a:solidFill>
                  <a:schemeClr val="lt1"/>
                </a:solidFill>
              </a:rPr>
              <a:t>Twitter - @</a:t>
            </a:r>
            <a:r>
              <a:rPr lang="en-GB" b="1" i="1" dirty="0" err="1">
                <a:solidFill>
                  <a:schemeClr val="lt1"/>
                </a:solidFill>
              </a:rPr>
              <a:t>holyfamilyWGC</a:t>
            </a:r>
            <a:endParaRPr lang="en-GB" b="1" i="1" dirty="0">
              <a:solidFill>
                <a:schemeClr val="lt1"/>
              </a:solidFill>
            </a:endParaRPr>
          </a:p>
          <a:p>
            <a:pPr marL="0" lvl="0" indent="0">
              <a:spcBef>
                <a:spcPts val="0"/>
              </a:spcBef>
              <a:buClr>
                <a:schemeClr val="lt1"/>
              </a:buClr>
              <a:buSzPts val="3200"/>
              <a:buNone/>
            </a:pPr>
            <a:r>
              <a:rPr lang="en-GB" b="1" i="1" dirty="0">
                <a:solidFill>
                  <a:schemeClr val="lt1"/>
                </a:solidFill>
              </a:rPr>
              <a:t>Facebook - </a:t>
            </a:r>
            <a:r>
              <a:rPr lang="en-GB" b="1" i="1" dirty="0" err="1">
                <a:solidFill>
                  <a:schemeClr val="lt1"/>
                </a:solidFill>
              </a:rPr>
              <a:t>TheHolyFamilySchoolWGC</a:t>
            </a:r>
            <a:endParaRPr lang="en-GB" b="1" i="1" dirty="0">
              <a:solidFill>
                <a:schemeClr val="lt1"/>
              </a:solidFill>
            </a:endParaRPr>
          </a:p>
          <a:p>
            <a:pPr marL="0" lvl="0" indent="0">
              <a:spcBef>
                <a:spcPts val="0"/>
              </a:spcBef>
              <a:buClr>
                <a:schemeClr val="lt1"/>
              </a:buClr>
              <a:buSzPts val="3200"/>
              <a:buNone/>
            </a:pPr>
            <a:r>
              <a:rPr lang="en-GB" b="1" i="1" dirty="0">
                <a:solidFill>
                  <a:schemeClr val="lt1"/>
                </a:solidFill>
              </a:rPr>
              <a:t>Newsletters &amp; News bulletins</a:t>
            </a:r>
          </a:p>
          <a:p>
            <a:pPr marL="0" lvl="0" indent="0">
              <a:spcBef>
                <a:spcPts val="0"/>
              </a:spcBef>
              <a:buClr>
                <a:schemeClr val="lt1"/>
              </a:buClr>
              <a:buSzPts val="3200"/>
              <a:buNone/>
            </a:pPr>
            <a:r>
              <a:rPr lang="en-GB" b="1" i="1" dirty="0">
                <a:solidFill>
                  <a:schemeClr val="lt1"/>
                </a:solidFill>
              </a:rPr>
              <a:t>Class page on website</a:t>
            </a:r>
          </a:p>
          <a:p>
            <a:pPr marL="0" lvl="0" indent="0">
              <a:spcBef>
                <a:spcPts val="0"/>
              </a:spcBef>
              <a:buClr>
                <a:schemeClr val="lt1"/>
              </a:buClr>
              <a:buSzPts val="3200"/>
              <a:buNone/>
            </a:pPr>
            <a:r>
              <a:rPr lang="en-GB" b="1" i="1" dirty="0">
                <a:solidFill>
                  <a:schemeClr val="lt1"/>
                </a:solidFill>
              </a:rPr>
              <a:t>Class email – year3@holyfamily.herts.sch.uk</a:t>
            </a:r>
          </a:p>
          <a:p>
            <a:pPr marL="0" indent="0">
              <a:buNone/>
            </a:pPr>
            <a:endParaRPr lang="en-GB" b="1" i="1" dirty="0">
              <a:solidFill>
                <a:srgbClr val="FFFF00"/>
              </a:solidFill>
            </a:endParaRPr>
          </a:p>
        </p:txBody>
      </p:sp>
      <p:pic>
        <p:nvPicPr>
          <p:cNvPr id="4" name="Picture 3"/>
          <p:cNvPicPr>
            <a:picLocks noChangeAspect="1"/>
          </p:cNvPicPr>
          <p:nvPr/>
        </p:nvPicPr>
        <p:blipFill>
          <a:blip r:embed="rId2"/>
          <a:stretch>
            <a:fillRect/>
          </a:stretch>
        </p:blipFill>
        <p:spPr>
          <a:xfrm>
            <a:off x="1043608" y="388898"/>
            <a:ext cx="725487" cy="914479"/>
          </a:xfrm>
          <a:prstGeom prst="rect">
            <a:avLst/>
          </a:prstGeom>
        </p:spPr>
      </p:pic>
      <p:pic>
        <p:nvPicPr>
          <p:cNvPr id="5" name="Picture 4"/>
          <p:cNvPicPr>
            <a:picLocks noChangeAspect="1"/>
          </p:cNvPicPr>
          <p:nvPr/>
        </p:nvPicPr>
        <p:blipFill>
          <a:blip r:embed="rId3"/>
          <a:stretch>
            <a:fillRect/>
          </a:stretch>
        </p:blipFill>
        <p:spPr>
          <a:xfrm>
            <a:off x="857664" y="4314425"/>
            <a:ext cx="1822862" cy="1822862"/>
          </a:xfrm>
          <a:prstGeom prst="rect">
            <a:avLst/>
          </a:prstGeom>
        </p:spPr>
      </p:pic>
      <p:pic>
        <p:nvPicPr>
          <p:cNvPr id="6" name="Picture 5"/>
          <p:cNvPicPr>
            <a:picLocks noChangeAspect="1"/>
          </p:cNvPicPr>
          <p:nvPr/>
        </p:nvPicPr>
        <p:blipFill>
          <a:blip r:embed="rId4"/>
          <a:stretch>
            <a:fillRect/>
          </a:stretch>
        </p:blipFill>
        <p:spPr>
          <a:xfrm>
            <a:off x="4067944" y="4437112"/>
            <a:ext cx="2365453" cy="1774090"/>
          </a:xfrm>
          <a:prstGeom prst="rect">
            <a:avLst/>
          </a:prstGeom>
        </p:spPr>
      </p:pic>
    </p:spTree>
    <p:extLst>
      <p:ext uri="{BB962C8B-B14F-4D97-AF65-F5344CB8AC3E}">
        <p14:creationId xmlns:p14="http://schemas.microsoft.com/office/powerpoint/2010/main" val="6279874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sz="9600" dirty="0">
                <a:solidFill>
                  <a:schemeClr val="bg1"/>
                </a:solidFill>
              </a:rPr>
              <a:t>Any Questions?</a:t>
            </a:r>
          </a:p>
        </p:txBody>
      </p:sp>
      <p:pic>
        <p:nvPicPr>
          <p:cNvPr id="2" name="Picture 1"/>
          <p:cNvPicPr>
            <a:picLocks noChangeAspect="1"/>
          </p:cNvPicPr>
          <p:nvPr/>
        </p:nvPicPr>
        <p:blipFill>
          <a:blip r:embed="rId2"/>
          <a:stretch>
            <a:fillRect/>
          </a:stretch>
        </p:blipFill>
        <p:spPr>
          <a:xfrm>
            <a:off x="4086426" y="3863181"/>
            <a:ext cx="971148" cy="1224136"/>
          </a:xfrm>
          <a:prstGeom prst="rect">
            <a:avLst/>
          </a:prstGeom>
        </p:spPr>
      </p:pic>
    </p:spTree>
    <p:extLst>
      <p:ext uri="{BB962C8B-B14F-4D97-AF65-F5344CB8AC3E}">
        <p14:creationId xmlns:p14="http://schemas.microsoft.com/office/powerpoint/2010/main" val="776167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40348"/>
            <a:ext cx="8229600" cy="1143000"/>
          </a:xfrm>
        </p:spPr>
        <p:txBody>
          <a:bodyPr/>
          <a:lstStyle/>
          <a:p>
            <a:r>
              <a:rPr lang="en-GB" b="1" dirty="0">
                <a:solidFill>
                  <a:schemeClr val="bg1"/>
                </a:solidFill>
              </a:rPr>
              <a:t>About me…</a:t>
            </a:r>
          </a:p>
        </p:txBody>
      </p:sp>
      <p:sp>
        <p:nvSpPr>
          <p:cNvPr id="3" name="Content Placeholder 2"/>
          <p:cNvSpPr>
            <a:spLocks noGrp="1"/>
          </p:cNvSpPr>
          <p:nvPr>
            <p:ph idx="1"/>
          </p:nvPr>
        </p:nvSpPr>
        <p:spPr/>
        <p:txBody>
          <a:bodyPr/>
          <a:lstStyle/>
          <a:p>
            <a:r>
              <a:rPr lang="en-GB" dirty="0">
                <a:solidFill>
                  <a:schemeClr val="bg1"/>
                </a:solidFill>
              </a:rPr>
              <a:t>I’m 31 years old. </a:t>
            </a:r>
          </a:p>
          <a:p>
            <a:r>
              <a:rPr lang="en-GB" dirty="0">
                <a:solidFill>
                  <a:schemeClr val="bg1"/>
                </a:solidFill>
              </a:rPr>
              <a:t>I have lived in WGC for most of my life, having grown up in central London.</a:t>
            </a:r>
          </a:p>
          <a:p>
            <a:r>
              <a:rPr lang="en-GB" dirty="0">
                <a:solidFill>
                  <a:schemeClr val="bg1"/>
                </a:solidFill>
              </a:rPr>
              <a:t>I’m passionate about reading, and developing reading for pleasure.</a:t>
            </a:r>
          </a:p>
          <a:p>
            <a:r>
              <a:rPr lang="en-GB" dirty="0">
                <a:solidFill>
                  <a:schemeClr val="bg1"/>
                </a:solidFill>
              </a:rPr>
              <a:t>I have taught in Year 2, and Reception. </a:t>
            </a:r>
            <a:endParaRPr lang="en-GB" dirty="0" smtClean="0">
              <a:solidFill>
                <a:schemeClr val="bg1"/>
              </a:solidFill>
            </a:endParaRPr>
          </a:p>
          <a:p>
            <a:r>
              <a:rPr lang="en-GB" dirty="0" smtClean="0">
                <a:solidFill>
                  <a:schemeClr val="bg1"/>
                </a:solidFill>
              </a:rPr>
              <a:t>Previously I was cabin crew for 8 years.</a:t>
            </a:r>
            <a:endParaRPr lang="en-GB" dirty="0">
              <a:solidFill>
                <a:schemeClr val="bg1"/>
              </a:solidFill>
            </a:endParaRPr>
          </a:p>
          <a:p>
            <a:endParaRPr lang="en-GB" dirty="0">
              <a:solidFill>
                <a:schemeClr val="bg1"/>
              </a:solidFill>
            </a:endParaRPr>
          </a:p>
        </p:txBody>
      </p:sp>
      <p:pic>
        <p:nvPicPr>
          <p:cNvPr id="5" name="Picture 4"/>
          <p:cNvPicPr>
            <a:picLocks noChangeAspect="1"/>
          </p:cNvPicPr>
          <p:nvPr/>
        </p:nvPicPr>
        <p:blipFill>
          <a:blip r:embed="rId2"/>
          <a:stretch>
            <a:fillRect/>
          </a:stretch>
        </p:blipFill>
        <p:spPr>
          <a:xfrm>
            <a:off x="899592" y="325119"/>
            <a:ext cx="609653" cy="774259"/>
          </a:xfrm>
          <a:prstGeom prst="rect">
            <a:avLst/>
          </a:prstGeom>
        </p:spPr>
      </p:pic>
    </p:spTree>
    <p:extLst>
      <p:ext uri="{BB962C8B-B14F-4D97-AF65-F5344CB8AC3E}">
        <p14:creationId xmlns:p14="http://schemas.microsoft.com/office/powerpoint/2010/main" val="1522905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solidFill>
                  <a:schemeClr val="bg1"/>
                </a:solidFill>
              </a:rPr>
              <a:t>Year 3 is important because…</a:t>
            </a:r>
          </a:p>
        </p:txBody>
      </p:sp>
      <p:sp>
        <p:nvSpPr>
          <p:cNvPr id="3" name="Content Placeholder 2"/>
          <p:cNvSpPr>
            <a:spLocks noGrp="1"/>
          </p:cNvSpPr>
          <p:nvPr>
            <p:ph idx="1"/>
          </p:nvPr>
        </p:nvSpPr>
        <p:spPr/>
        <p:txBody>
          <a:bodyPr>
            <a:normAutofit/>
          </a:bodyPr>
          <a:lstStyle/>
          <a:p>
            <a:pPr>
              <a:lnSpc>
                <a:spcPct val="150000"/>
              </a:lnSpc>
            </a:pPr>
            <a:r>
              <a:rPr lang="en-GB" sz="2000" dirty="0">
                <a:solidFill>
                  <a:schemeClr val="bg1"/>
                </a:solidFill>
              </a:rPr>
              <a:t>It is a new key stage</a:t>
            </a:r>
          </a:p>
          <a:p>
            <a:pPr>
              <a:lnSpc>
                <a:spcPct val="150000"/>
              </a:lnSpc>
            </a:pPr>
            <a:r>
              <a:rPr lang="en-GB" sz="2000" dirty="0">
                <a:solidFill>
                  <a:schemeClr val="bg1"/>
                </a:solidFill>
              </a:rPr>
              <a:t>Children make their First Holy Communion</a:t>
            </a:r>
          </a:p>
          <a:p>
            <a:pPr>
              <a:lnSpc>
                <a:spcPct val="150000"/>
              </a:lnSpc>
            </a:pPr>
            <a:r>
              <a:rPr lang="en-GB" sz="2000" dirty="0">
                <a:solidFill>
                  <a:schemeClr val="bg1"/>
                </a:solidFill>
              </a:rPr>
              <a:t>We learn new school routines</a:t>
            </a:r>
          </a:p>
          <a:p>
            <a:pPr>
              <a:lnSpc>
                <a:spcPct val="150000"/>
              </a:lnSpc>
            </a:pPr>
            <a:r>
              <a:rPr lang="en-GB" sz="2000" dirty="0">
                <a:solidFill>
                  <a:schemeClr val="bg1"/>
                </a:solidFill>
              </a:rPr>
              <a:t>Children are on a new playground</a:t>
            </a:r>
          </a:p>
          <a:p>
            <a:pPr>
              <a:lnSpc>
                <a:spcPct val="150000"/>
              </a:lnSpc>
            </a:pPr>
            <a:r>
              <a:rPr lang="en-GB" sz="2000" dirty="0">
                <a:solidFill>
                  <a:schemeClr val="bg1"/>
                </a:solidFill>
              </a:rPr>
              <a:t>Children continue to develop different maths strategies</a:t>
            </a:r>
          </a:p>
          <a:p>
            <a:pPr>
              <a:lnSpc>
                <a:spcPct val="150000"/>
              </a:lnSpc>
            </a:pPr>
            <a:r>
              <a:rPr lang="en-GB" sz="2000" dirty="0">
                <a:solidFill>
                  <a:schemeClr val="bg1"/>
                </a:solidFill>
              </a:rPr>
              <a:t>Children begin to have more choice surrounding their reading, when they become free readers and usually have no more scheme books. </a:t>
            </a:r>
          </a:p>
          <a:p>
            <a:pPr>
              <a:lnSpc>
                <a:spcPct val="150000"/>
              </a:lnSpc>
            </a:pPr>
            <a:r>
              <a:rPr lang="en-GB" sz="2000" dirty="0">
                <a:solidFill>
                  <a:schemeClr val="bg1"/>
                </a:solidFill>
              </a:rPr>
              <a:t>Children begin to learn a modern foreign language – French.</a:t>
            </a:r>
          </a:p>
        </p:txBody>
      </p:sp>
      <p:pic>
        <p:nvPicPr>
          <p:cNvPr id="4" name="Picture 3"/>
          <p:cNvPicPr>
            <a:picLocks noChangeAspect="1"/>
          </p:cNvPicPr>
          <p:nvPr/>
        </p:nvPicPr>
        <p:blipFill>
          <a:blip r:embed="rId2"/>
          <a:stretch>
            <a:fillRect/>
          </a:stretch>
        </p:blipFill>
        <p:spPr>
          <a:xfrm>
            <a:off x="611560" y="459008"/>
            <a:ext cx="609653" cy="774259"/>
          </a:xfrm>
          <a:prstGeom prst="rect">
            <a:avLst/>
          </a:prstGeom>
        </p:spPr>
      </p:pic>
    </p:spTree>
    <p:extLst>
      <p:ext uri="{BB962C8B-B14F-4D97-AF65-F5344CB8AC3E}">
        <p14:creationId xmlns:p14="http://schemas.microsoft.com/office/powerpoint/2010/main" val="2335867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70384" y="141784"/>
            <a:ext cx="8229600" cy="1143000"/>
          </a:xfrm>
        </p:spPr>
        <p:txBody>
          <a:bodyPr/>
          <a:lstStyle/>
          <a:p>
            <a:r>
              <a:rPr lang="en-GB" dirty="0">
                <a:solidFill>
                  <a:schemeClr val="bg1"/>
                </a:solidFill>
              </a:rPr>
              <a:t>Behaviour</a:t>
            </a:r>
          </a:p>
        </p:txBody>
      </p:sp>
      <p:sp>
        <p:nvSpPr>
          <p:cNvPr id="3" name="Content Placeholder 2"/>
          <p:cNvSpPr>
            <a:spLocks noGrp="1"/>
          </p:cNvSpPr>
          <p:nvPr>
            <p:ph idx="1"/>
          </p:nvPr>
        </p:nvSpPr>
        <p:spPr>
          <a:xfrm>
            <a:off x="395536" y="1124744"/>
            <a:ext cx="8208912" cy="5573216"/>
          </a:xfrm>
        </p:spPr>
        <p:txBody>
          <a:bodyPr>
            <a:normAutofit fontScale="62500" lnSpcReduction="20000"/>
          </a:bodyPr>
          <a:lstStyle/>
          <a:p>
            <a:pPr marL="0" indent="0" algn="just">
              <a:spcAft>
                <a:spcPts val="0"/>
              </a:spcAft>
              <a:buNone/>
            </a:pPr>
            <a:endParaRPr lang="en-GB" sz="3800" b="1" dirty="0">
              <a:solidFill>
                <a:schemeClr val="bg1"/>
              </a:solidFill>
              <a:ea typeface="Times New Roman"/>
            </a:endParaRPr>
          </a:p>
          <a:p>
            <a:pPr marL="0" indent="0" algn="just">
              <a:spcAft>
                <a:spcPts val="0"/>
              </a:spcAft>
              <a:buNone/>
            </a:pPr>
            <a:r>
              <a:rPr lang="en-GB" sz="2900" dirty="0">
                <a:solidFill>
                  <a:schemeClr val="bg1"/>
                </a:solidFill>
                <a:ea typeface="Times New Roman"/>
              </a:rPr>
              <a:t>As parents you have made a positive choice in sending your child to The Holy Family School. Our commitment is to promote excellent behaviour and behaviour for learning. For this to happen we ask that you are involved in your child’s school life and are supportive of our school ethos and behaviour policy . Our behaviour policy is an inclusive and restorative policy. We listen to our children and in cases of poor behaviour allow them to find ways to rectify this.</a:t>
            </a:r>
          </a:p>
          <a:p>
            <a:pPr marL="0" indent="0" algn="just">
              <a:spcAft>
                <a:spcPts val="0"/>
              </a:spcAft>
              <a:buNone/>
            </a:pPr>
            <a:endParaRPr lang="en-GB" sz="3800" dirty="0">
              <a:solidFill>
                <a:schemeClr val="bg1"/>
              </a:solidFill>
              <a:ea typeface="Times New Roman"/>
            </a:endParaRPr>
          </a:p>
          <a:p>
            <a:pPr marL="0" indent="0" algn="just">
              <a:spcAft>
                <a:spcPts val="0"/>
              </a:spcAft>
              <a:buNone/>
            </a:pPr>
            <a:r>
              <a:rPr lang="en-GB" sz="3800" b="1" dirty="0">
                <a:solidFill>
                  <a:schemeClr val="bg1"/>
                </a:solidFill>
                <a:ea typeface="Times New Roman"/>
              </a:rPr>
              <a:t>Our behaviour policy can be found on our school website.</a:t>
            </a:r>
          </a:p>
          <a:p>
            <a:pPr marL="0" indent="0" algn="just">
              <a:spcAft>
                <a:spcPts val="0"/>
              </a:spcAft>
              <a:buNone/>
            </a:pPr>
            <a:endParaRPr lang="en-GB" sz="3800" b="1" dirty="0">
              <a:solidFill>
                <a:schemeClr val="bg1"/>
              </a:solidFill>
              <a:ea typeface="Times New Roman"/>
            </a:endParaRPr>
          </a:p>
          <a:p>
            <a:pPr marL="0" indent="0" algn="just">
              <a:spcAft>
                <a:spcPts val="0"/>
              </a:spcAft>
              <a:buNone/>
            </a:pPr>
            <a:r>
              <a:rPr lang="en-GB" sz="3800" b="1" dirty="0">
                <a:solidFill>
                  <a:schemeClr val="bg1"/>
                </a:solidFill>
                <a:ea typeface="Times New Roman"/>
              </a:rPr>
              <a:t>Our Home School Agreement can be found on our school website</a:t>
            </a:r>
            <a:endParaRPr lang="en-GB" sz="3800" dirty="0">
              <a:solidFill>
                <a:schemeClr val="bg1"/>
              </a:solidFill>
              <a:ea typeface="Times New Roman"/>
            </a:endParaRPr>
          </a:p>
          <a:p>
            <a:endParaRPr lang="en-GB" dirty="0">
              <a:solidFill>
                <a:schemeClr val="bg1"/>
              </a:solidFill>
            </a:endParaRPr>
          </a:p>
          <a:p>
            <a:pPr marL="0" indent="0">
              <a:buNone/>
            </a:pPr>
            <a:r>
              <a:rPr lang="en-GB" dirty="0">
                <a:solidFill>
                  <a:schemeClr val="bg1"/>
                </a:solidFill>
              </a:rPr>
              <a:t>Please ensure you read this document carefully. By choosing to send your child to our school you are agreeing to uphold the commitments in this agreement.</a:t>
            </a:r>
          </a:p>
        </p:txBody>
      </p:sp>
      <p:pic>
        <p:nvPicPr>
          <p:cNvPr id="4" name="Picture 3"/>
          <p:cNvPicPr>
            <a:picLocks noChangeAspect="1"/>
          </p:cNvPicPr>
          <p:nvPr/>
        </p:nvPicPr>
        <p:blipFill>
          <a:blip r:embed="rId2"/>
          <a:stretch>
            <a:fillRect/>
          </a:stretch>
        </p:blipFill>
        <p:spPr>
          <a:xfrm>
            <a:off x="971600" y="326154"/>
            <a:ext cx="720080" cy="914501"/>
          </a:xfrm>
          <a:prstGeom prst="rect">
            <a:avLst/>
          </a:prstGeom>
        </p:spPr>
      </p:pic>
    </p:spTree>
    <p:extLst>
      <p:ext uri="{BB962C8B-B14F-4D97-AF65-F5344CB8AC3E}">
        <p14:creationId xmlns:p14="http://schemas.microsoft.com/office/powerpoint/2010/main" val="3206604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US" dirty="0">
                <a:solidFill>
                  <a:schemeClr val="bg1"/>
                </a:solidFill>
              </a:rPr>
              <a:t>Attendance &amp; punctuality</a:t>
            </a:r>
          </a:p>
        </p:txBody>
      </p:sp>
      <p:sp>
        <p:nvSpPr>
          <p:cNvPr id="3" name="Content Placeholder 2"/>
          <p:cNvSpPr>
            <a:spLocks noGrp="1"/>
          </p:cNvSpPr>
          <p:nvPr>
            <p:ph idx="1"/>
          </p:nvPr>
        </p:nvSpPr>
        <p:spPr>
          <a:xfrm>
            <a:off x="457200" y="1218664"/>
            <a:ext cx="8229600" cy="5001419"/>
          </a:xfrm>
        </p:spPr>
        <p:txBody>
          <a:bodyPr>
            <a:normAutofit fontScale="47500" lnSpcReduction="20000"/>
          </a:bodyPr>
          <a:lstStyle/>
          <a:p>
            <a:pPr marL="0" indent="0">
              <a:buNone/>
            </a:pPr>
            <a:r>
              <a:rPr lang="en-US" b="1" i="1" dirty="0">
                <a:solidFill>
                  <a:schemeClr val="bg1"/>
                </a:solidFill>
              </a:rPr>
              <a:t>Good attendance at school is vital and is directly linked to academic success.</a:t>
            </a:r>
          </a:p>
          <a:p>
            <a:r>
              <a:rPr lang="en-US" sz="4200" dirty="0">
                <a:solidFill>
                  <a:schemeClr val="bg1"/>
                </a:solidFill>
              </a:rPr>
              <a:t>School gates open at 8.45am and close promptly at 9am. Arrival after this should be via the school office</a:t>
            </a:r>
            <a:r>
              <a:rPr lang="en-US" sz="4200" b="1" dirty="0">
                <a:solidFill>
                  <a:schemeClr val="bg1"/>
                </a:solidFill>
              </a:rPr>
              <a:t>. Arrivals later than 9.15am will be marked as </a:t>
            </a:r>
            <a:r>
              <a:rPr lang="en-US" sz="4200" b="1" dirty="0" err="1" smtClean="0">
                <a:solidFill>
                  <a:schemeClr val="bg1"/>
                </a:solidFill>
              </a:rPr>
              <a:t>unauthorised</a:t>
            </a:r>
            <a:r>
              <a:rPr lang="en-US" sz="4200" b="1" dirty="0" smtClean="0">
                <a:solidFill>
                  <a:schemeClr val="bg1"/>
                </a:solidFill>
              </a:rPr>
              <a:t> </a:t>
            </a:r>
            <a:r>
              <a:rPr lang="en-US" sz="4200" b="1" dirty="0">
                <a:solidFill>
                  <a:schemeClr val="bg1"/>
                </a:solidFill>
              </a:rPr>
              <a:t>absence.</a:t>
            </a:r>
          </a:p>
          <a:p>
            <a:r>
              <a:rPr lang="en-US" sz="4200" dirty="0">
                <a:solidFill>
                  <a:schemeClr val="bg1"/>
                </a:solidFill>
              </a:rPr>
              <a:t>Should your child be unable to attend school due to illness you must inform the school office by 9.30am. After this time the school office will phone to find out the reason for absence. If we are unable to make contact by 10.30am a member of the senior leadership team may make a home visit for safeguarding purposes.</a:t>
            </a:r>
          </a:p>
          <a:p>
            <a:r>
              <a:rPr lang="en-US" sz="4200" dirty="0">
                <a:solidFill>
                  <a:schemeClr val="bg1"/>
                </a:solidFill>
              </a:rPr>
              <a:t>Leave of absence – holidays should not be taken during term time and cannot be </a:t>
            </a:r>
            <a:r>
              <a:rPr lang="en-US" sz="4200" dirty="0" err="1">
                <a:solidFill>
                  <a:schemeClr val="bg1"/>
                </a:solidFill>
              </a:rPr>
              <a:t>authorised</a:t>
            </a:r>
            <a:r>
              <a:rPr lang="en-US" sz="4200" dirty="0">
                <a:solidFill>
                  <a:schemeClr val="bg1"/>
                </a:solidFill>
              </a:rPr>
              <a:t>. In exceptional circumstances some absences may be </a:t>
            </a:r>
            <a:r>
              <a:rPr lang="en-US" sz="4200" dirty="0" err="1">
                <a:solidFill>
                  <a:schemeClr val="bg1"/>
                </a:solidFill>
              </a:rPr>
              <a:t>authorised</a:t>
            </a:r>
            <a:r>
              <a:rPr lang="en-US" sz="4200" dirty="0">
                <a:solidFill>
                  <a:schemeClr val="bg1"/>
                </a:solidFill>
              </a:rPr>
              <a:t> at the discretion of the head teacher.</a:t>
            </a:r>
          </a:p>
          <a:p>
            <a:r>
              <a:rPr lang="en-US" sz="4200" dirty="0">
                <a:solidFill>
                  <a:schemeClr val="bg1"/>
                </a:solidFill>
              </a:rPr>
              <a:t>School finishes at 3.15pm, please ensure you are on time to collect your child. If you are going to be late please let the office know.</a:t>
            </a:r>
          </a:p>
          <a:p>
            <a:r>
              <a:rPr lang="en-US" sz="4200" dirty="0">
                <a:solidFill>
                  <a:schemeClr val="bg1"/>
                </a:solidFill>
              </a:rPr>
              <a:t>At 3.25pm children who have not been collected will go to the school office. Children who have not been collected by 3.30pm will attend afterschool club and there may be a charge.</a:t>
            </a:r>
          </a:p>
          <a:p>
            <a:endParaRPr lang="en-US" dirty="0">
              <a:solidFill>
                <a:srgbClr val="FFFFFF"/>
              </a:solidFill>
            </a:endParaRPr>
          </a:p>
        </p:txBody>
      </p:sp>
      <p:pic>
        <p:nvPicPr>
          <p:cNvPr id="4" name="Picture 3"/>
          <p:cNvPicPr>
            <a:picLocks noChangeAspect="1"/>
          </p:cNvPicPr>
          <p:nvPr/>
        </p:nvPicPr>
        <p:blipFill>
          <a:blip r:embed="rId2"/>
          <a:stretch>
            <a:fillRect/>
          </a:stretch>
        </p:blipFill>
        <p:spPr>
          <a:xfrm>
            <a:off x="755576" y="210265"/>
            <a:ext cx="725487" cy="914479"/>
          </a:xfrm>
          <a:prstGeom prst="rect">
            <a:avLst/>
          </a:prstGeom>
        </p:spPr>
      </p:pic>
    </p:spTree>
    <p:extLst>
      <p:ext uri="{BB962C8B-B14F-4D97-AF65-F5344CB8AC3E}">
        <p14:creationId xmlns:p14="http://schemas.microsoft.com/office/powerpoint/2010/main" val="405426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US" dirty="0">
                <a:solidFill>
                  <a:schemeClr val="bg1"/>
                </a:solidFill>
              </a:rPr>
              <a:t>Uniform </a:t>
            </a:r>
          </a:p>
        </p:txBody>
      </p:sp>
      <p:sp>
        <p:nvSpPr>
          <p:cNvPr id="3" name="Content Placeholder 2"/>
          <p:cNvSpPr>
            <a:spLocks noGrp="1"/>
          </p:cNvSpPr>
          <p:nvPr>
            <p:ph idx="1"/>
          </p:nvPr>
        </p:nvSpPr>
        <p:spPr>
          <a:xfrm>
            <a:off x="457200" y="1124744"/>
            <a:ext cx="8229600" cy="5001419"/>
          </a:xfrm>
        </p:spPr>
        <p:txBody>
          <a:bodyPr>
            <a:normAutofit/>
          </a:bodyPr>
          <a:lstStyle/>
          <a:p>
            <a:pPr marL="0" indent="0">
              <a:buNone/>
            </a:pPr>
            <a:r>
              <a:rPr lang="en-US" sz="2000" dirty="0">
                <a:solidFill>
                  <a:srgbClr val="FFFFFF"/>
                </a:solidFill>
              </a:rPr>
              <a:t>Children should be coming to school dressed in the correct uniform. </a:t>
            </a:r>
          </a:p>
          <a:p>
            <a:pPr marL="0" indent="0">
              <a:buNone/>
            </a:pPr>
            <a:r>
              <a:rPr lang="en-US" sz="2000" dirty="0">
                <a:solidFill>
                  <a:srgbClr val="FFFFFF"/>
                </a:solidFill>
              </a:rPr>
              <a:t>This includes:</a:t>
            </a:r>
          </a:p>
          <a:p>
            <a:r>
              <a:rPr lang="en-US" sz="2000" dirty="0">
                <a:solidFill>
                  <a:srgbClr val="FFFFFF"/>
                </a:solidFill>
              </a:rPr>
              <a:t>Appropriate </a:t>
            </a:r>
            <a:r>
              <a:rPr lang="en-US" sz="2000" dirty="0" smtClean="0">
                <a:solidFill>
                  <a:srgbClr val="FFFFFF"/>
                </a:solidFill>
              </a:rPr>
              <a:t>hairstyles (sensible hair accessories, .i.e. red). </a:t>
            </a:r>
            <a:endParaRPr lang="en-US" sz="2000" dirty="0">
              <a:solidFill>
                <a:srgbClr val="FFFFFF"/>
              </a:solidFill>
            </a:endParaRPr>
          </a:p>
          <a:p>
            <a:r>
              <a:rPr lang="en-US" sz="2000" dirty="0">
                <a:solidFill>
                  <a:srgbClr val="FFFFFF"/>
                </a:solidFill>
              </a:rPr>
              <a:t>Children are not allowed smartwatches at school.</a:t>
            </a:r>
          </a:p>
          <a:p>
            <a:r>
              <a:rPr lang="en-US" sz="2000" dirty="0">
                <a:solidFill>
                  <a:srgbClr val="FFFFFF"/>
                </a:solidFill>
              </a:rPr>
              <a:t>As we approach the cooler months the children should be coming in with appropriate clothing .i.e. coats, scarves, gloves. </a:t>
            </a:r>
          </a:p>
          <a:p>
            <a:r>
              <a:rPr lang="en-US" sz="2000" dirty="0">
                <a:solidFill>
                  <a:srgbClr val="FFFFFF"/>
                </a:solidFill>
              </a:rPr>
              <a:t>They will need wellie boots for outdoor learning.</a:t>
            </a:r>
          </a:p>
          <a:p>
            <a:pPr marL="0" indent="0">
              <a:buNone/>
            </a:pPr>
            <a:endParaRPr lang="en-US" sz="2000" dirty="0">
              <a:solidFill>
                <a:srgbClr val="FFFFFF"/>
              </a:solidFill>
            </a:endParaRPr>
          </a:p>
          <a:p>
            <a:pPr marL="0" indent="0">
              <a:buNone/>
            </a:pPr>
            <a:r>
              <a:rPr lang="en-US" sz="2000" dirty="0">
                <a:solidFill>
                  <a:srgbClr val="FFFFFF"/>
                </a:solidFill>
              </a:rPr>
              <a:t>PE kits:</a:t>
            </a:r>
          </a:p>
          <a:p>
            <a:r>
              <a:rPr lang="en-US" sz="2000" dirty="0">
                <a:solidFill>
                  <a:srgbClr val="FFFFFF"/>
                </a:solidFill>
              </a:rPr>
              <a:t>Jogging bottoms </a:t>
            </a:r>
          </a:p>
          <a:p>
            <a:r>
              <a:rPr lang="en-US" sz="2000" dirty="0">
                <a:solidFill>
                  <a:srgbClr val="FFFFFF"/>
                </a:solidFill>
              </a:rPr>
              <a:t>White top</a:t>
            </a:r>
          </a:p>
          <a:p>
            <a:r>
              <a:rPr lang="en-US" sz="2000" dirty="0">
                <a:solidFill>
                  <a:srgbClr val="FFFFFF"/>
                </a:solidFill>
              </a:rPr>
              <a:t>Plain black sweatshirt.</a:t>
            </a:r>
            <a:endParaRPr lang="en-US" sz="1600" dirty="0">
              <a:solidFill>
                <a:schemeClr val="bg1"/>
              </a:solidFill>
            </a:endParaRPr>
          </a:p>
        </p:txBody>
      </p:sp>
      <p:pic>
        <p:nvPicPr>
          <p:cNvPr id="4" name="Picture 3"/>
          <p:cNvPicPr>
            <a:picLocks noChangeAspect="1"/>
          </p:cNvPicPr>
          <p:nvPr/>
        </p:nvPicPr>
        <p:blipFill>
          <a:blip r:embed="rId2"/>
          <a:stretch>
            <a:fillRect/>
          </a:stretch>
        </p:blipFill>
        <p:spPr>
          <a:xfrm>
            <a:off x="755576" y="210265"/>
            <a:ext cx="725487" cy="914479"/>
          </a:xfrm>
          <a:prstGeom prst="rect">
            <a:avLst/>
          </a:prstGeom>
        </p:spPr>
      </p:pic>
    </p:spTree>
    <p:extLst>
      <p:ext uri="{BB962C8B-B14F-4D97-AF65-F5344CB8AC3E}">
        <p14:creationId xmlns:p14="http://schemas.microsoft.com/office/powerpoint/2010/main" val="3820030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2671" y="91788"/>
            <a:ext cx="7499176" cy="418058"/>
          </a:xfrm>
        </p:spPr>
        <p:txBody>
          <a:bodyPr>
            <a:normAutofit fontScale="90000"/>
          </a:bodyPr>
          <a:lstStyle/>
          <a:p>
            <a:r>
              <a:rPr lang="en-GB" dirty="0">
                <a:solidFill>
                  <a:schemeClr val="bg1"/>
                </a:solidFill>
              </a:rPr>
              <a:t>Class Timetable</a:t>
            </a:r>
          </a:p>
        </p:txBody>
      </p:sp>
      <p:pic>
        <p:nvPicPr>
          <p:cNvPr id="4" name="Picture 3"/>
          <p:cNvPicPr>
            <a:picLocks noChangeAspect="1"/>
          </p:cNvPicPr>
          <p:nvPr/>
        </p:nvPicPr>
        <p:blipFill>
          <a:blip r:embed="rId3"/>
          <a:stretch>
            <a:fillRect/>
          </a:stretch>
        </p:blipFill>
        <p:spPr>
          <a:xfrm>
            <a:off x="235987" y="82343"/>
            <a:ext cx="598467" cy="754370"/>
          </a:xfrm>
          <a:prstGeom prst="rect">
            <a:avLst/>
          </a:prstGeom>
        </p:spPr>
      </p:pic>
      <p:pic>
        <p:nvPicPr>
          <p:cNvPr id="6" name="Picture 5">
            <a:extLst>
              <a:ext uri="{FF2B5EF4-FFF2-40B4-BE49-F238E27FC236}">
                <a16:creationId xmlns:a16="http://schemas.microsoft.com/office/drawing/2014/main" id="{E6CB28DD-27FD-853A-9162-B3F268AD27B7}"/>
              </a:ext>
            </a:extLst>
          </p:cNvPr>
          <p:cNvPicPr>
            <a:picLocks noChangeAspect="1"/>
          </p:cNvPicPr>
          <p:nvPr/>
        </p:nvPicPr>
        <p:blipFill>
          <a:blip r:embed="rId4"/>
          <a:stretch>
            <a:fillRect/>
          </a:stretch>
        </p:blipFill>
        <p:spPr>
          <a:xfrm>
            <a:off x="461785" y="806434"/>
            <a:ext cx="8410118" cy="4954051"/>
          </a:xfrm>
          <a:prstGeom prst="rect">
            <a:avLst/>
          </a:prstGeom>
        </p:spPr>
      </p:pic>
      <p:pic>
        <p:nvPicPr>
          <p:cNvPr id="8" name="Picture 7">
            <a:extLst>
              <a:ext uri="{FF2B5EF4-FFF2-40B4-BE49-F238E27FC236}">
                <a16:creationId xmlns:a16="http://schemas.microsoft.com/office/drawing/2014/main" id="{5188E5EC-AB4D-AB7D-1AA9-6991AA3B4ADE}"/>
              </a:ext>
            </a:extLst>
          </p:cNvPr>
          <p:cNvPicPr>
            <a:picLocks noChangeAspect="1"/>
          </p:cNvPicPr>
          <p:nvPr/>
        </p:nvPicPr>
        <p:blipFill>
          <a:blip r:embed="rId5"/>
          <a:stretch>
            <a:fillRect/>
          </a:stretch>
        </p:blipFill>
        <p:spPr>
          <a:xfrm>
            <a:off x="461785" y="5730205"/>
            <a:ext cx="8405534" cy="1036007"/>
          </a:xfrm>
          <a:prstGeom prst="rect">
            <a:avLst/>
          </a:prstGeom>
        </p:spPr>
      </p:pic>
    </p:spTree>
    <p:extLst>
      <p:ext uri="{BB962C8B-B14F-4D97-AF65-F5344CB8AC3E}">
        <p14:creationId xmlns:p14="http://schemas.microsoft.com/office/powerpoint/2010/main" val="2177505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1916"/>
            <a:ext cx="8229600" cy="1143000"/>
          </a:xfrm>
        </p:spPr>
        <p:txBody>
          <a:bodyPr/>
          <a:lstStyle/>
          <a:p>
            <a:r>
              <a:rPr lang="en-GB" b="1" dirty="0">
                <a:solidFill>
                  <a:schemeClr val="bg1"/>
                </a:solidFill>
                <a:latin typeface="+mn-lt"/>
              </a:rPr>
              <a:t>Year 3 Curriculum</a:t>
            </a:r>
          </a:p>
        </p:txBody>
      </p:sp>
      <p:sp>
        <p:nvSpPr>
          <p:cNvPr id="3" name="Content Placeholder 2"/>
          <p:cNvSpPr>
            <a:spLocks noGrp="1"/>
          </p:cNvSpPr>
          <p:nvPr>
            <p:ph idx="1"/>
          </p:nvPr>
        </p:nvSpPr>
        <p:spPr/>
        <p:txBody>
          <a:bodyPr/>
          <a:lstStyle/>
          <a:p>
            <a:r>
              <a:rPr lang="en-GB" dirty="0">
                <a:solidFill>
                  <a:schemeClr val="bg1"/>
                </a:solidFill>
              </a:rPr>
              <a:t>Autumn 1 – Stone Age</a:t>
            </a:r>
          </a:p>
          <a:p>
            <a:r>
              <a:rPr lang="en-GB" dirty="0">
                <a:solidFill>
                  <a:schemeClr val="bg1"/>
                </a:solidFill>
              </a:rPr>
              <a:t>Autumn 2 – Climate and Weather </a:t>
            </a:r>
          </a:p>
          <a:p>
            <a:r>
              <a:rPr lang="en-GB" dirty="0">
                <a:solidFill>
                  <a:schemeClr val="bg1"/>
                </a:solidFill>
              </a:rPr>
              <a:t>Spring 1 – Bronze Age to Iron age </a:t>
            </a:r>
          </a:p>
          <a:p>
            <a:r>
              <a:rPr lang="en-GB" dirty="0">
                <a:solidFill>
                  <a:schemeClr val="bg1"/>
                </a:solidFill>
              </a:rPr>
              <a:t>Spring 2 –  Marvelous Maps (Our world)</a:t>
            </a:r>
          </a:p>
          <a:p>
            <a:r>
              <a:rPr lang="en-GB" dirty="0">
                <a:solidFill>
                  <a:schemeClr val="bg1"/>
                </a:solidFill>
              </a:rPr>
              <a:t>Summer 1 – </a:t>
            </a:r>
            <a:r>
              <a:rPr lang="en-GB" dirty="0" err="1">
                <a:solidFill>
                  <a:schemeClr val="bg1"/>
                </a:solidFill>
              </a:rPr>
              <a:t>Eeery</a:t>
            </a:r>
            <a:r>
              <a:rPr lang="en-GB" dirty="0">
                <a:solidFill>
                  <a:schemeClr val="bg1"/>
                </a:solidFill>
              </a:rPr>
              <a:t> Egyptians (Egyptian Workshop)</a:t>
            </a:r>
          </a:p>
          <a:p>
            <a:r>
              <a:rPr lang="en-GB" dirty="0">
                <a:solidFill>
                  <a:schemeClr val="bg1"/>
                </a:solidFill>
              </a:rPr>
              <a:t>Summer 2 - Coasts</a:t>
            </a:r>
          </a:p>
        </p:txBody>
      </p:sp>
      <p:pic>
        <p:nvPicPr>
          <p:cNvPr id="4" name="Picture 3"/>
          <p:cNvPicPr>
            <a:picLocks noChangeAspect="1"/>
          </p:cNvPicPr>
          <p:nvPr/>
        </p:nvPicPr>
        <p:blipFill>
          <a:blip r:embed="rId2"/>
          <a:stretch>
            <a:fillRect/>
          </a:stretch>
        </p:blipFill>
        <p:spPr>
          <a:xfrm>
            <a:off x="457200" y="309745"/>
            <a:ext cx="725487" cy="914479"/>
          </a:xfrm>
          <a:prstGeom prst="rect">
            <a:avLst/>
          </a:prstGeom>
        </p:spPr>
      </p:pic>
    </p:spTree>
    <p:extLst>
      <p:ext uri="{BB962C8B-B14F-4D97-AF65-F5344CB8AC3E}">
        <p14:creationId xmlns:p14="http://schemas.microsoft.com/office/powerpoint/2010/main" val="3310099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bg1"/>
                </a:solidFill>
                <a:latin typeface="+mn-lt"/>
              </a:rPr>
              <a:t>  </a:t>
            </a:r>
            <a:r>
              <a:rPr lang="en-GB" sz="4000" b="1" dirty="0">
                <a:solidFill>
                  <a:schemeClr val="bg1"/>
                </a:solidFill>
                <a:latin typeface="+mn-lt"/>
              </a:rPr>
              <a:t>How we Teach English/reading</a:t>
            </a:r>
          </a:p>
        </p:txBody>
      </p:sp>
      <p:sp>
        <p:nvSpPr>
          <p:cNvPr id="3" name="Content Placeholder 2"/>
          <p:cNvSpPr>
            <a:spLocks noGrp="1"/>
          </p:cNvSpPr>
          <p:nvPr>
            <p:ph idx="1"/>
          </p:nvPr>
        </p:nvSpPr>
        <p:spPr>
          <a:xfrm>
            <a:off x="611560" y="1829396"/>
            <a:ext cx="8229600" cy="5040560"/>
          </a:xfrm>
        </p:spPr>
        <p:txBody>
          <a:bodyPr>
            <a:normAutofit/>
          </a:bodyPr>
          <a:lstStyle/>
          <a:p>
            <a:pPr marL="0" indent="0">
              <a:buNone/>
            </a:pPr>
            <a:r>
              <a:rPr lang="en-GB" dirty="0">
                <a:solidFill>
                  <a:schemeClr val="bg1"/>
                </a:solidFill>
              </a:rPr>
              <a:t>Every child will read with us each week during guided reading sessions and heard individually. </a:t>
            </a:r>
          </a:p>
          <a:p>
            <a:pPr marL="0" indent="0">
              <a:buNone/>
            </a:pPr>
            <a:endParaRPr lang="en-GB" dirty="0">
              <a:solidFill>
                <a:schemeClr val="bg1"/>
              </a:solidFill>
            </a:endParaRPr>
          </a:p>
          <a:p>
            <a:pPr marL="0" indent="0">
              <a:buNone/>
            </a:pPr>
            <a:r>
              <a:rPr lang="en-GB" dirty="0">
                <a:solidFill>
                  <a:schemeClr val="bg1"/>
                </a:solidFill>
              </a:rPr>
              <a:t>Children will undertake daily English lessons supported by the Herts for Learning scheme of work which is mapped to all areas of the National curriculum English objectives.</a:t>
            </a:r>
          </a:p>
        </p:txBody>
      </p:sp>
      <p:pic>
        <p:nvPicPr>
          <p:cNvPr id="4" name="Picture 3"/>
          <p:cNvPicPr>
            <a:picLocks noChangeAspect="1"/>
          </p:cNvPicPr>
          <p:nvPr/>
        </p:nvPicPr>
        <p:blipFill>
          <a:blip r:embed="rId2"/>
          <a:stretch>
            <a:fillRect/>
          </a:stretch>
        </p:blipFill>
        <p:spPr>
          <a:xfrm>
            <a:off x="457343" y="274638"/>
            <a:ext cx="725487" cy="914479"/>
          </a:xfrm>
          <a:prstGeom prst="rect">
            <a:avLst/>
          </a:prstGeom>
        </p:spPr>
      </p:pic>
    </p:spTree>
    <p:extLst>
      <p:ext uri="{BB962C8B-B14F-4D97-AF65-F5344CB8AC3E}">
        <p14:creationId xmlns:p14="http://schemas.microsoft.com/office/powerpoint/2010/main" val="11433168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728</TotalTime>
  <Words>1019</Words>
  <Application>Microsoft Office PowerPoint</Application>
  <PresentationFormat>On-screen Show (4:3)</PresentationFormat>
  <Paragraphs>99</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Times New Roman</vt:lpstr>
      <vt:lpstr>Office Theme</vt:lpstr>
      <vt:lpstr>      “AS A FAMILY WE LIVE, LOVE, LEARN AND CELEBRATE WITH JESUS.”  Welcome to Year 3  </vt:lpstr>
      <vt:lpstr>About me…</vt:lpstr>
      <vt:lpstr>Year 3 is important because…</vt:lpstr>
      <vt:lpstr>Behaviour</vt:lpstr>
      <vt:lpstr>Attendance &amp; punctuality</vt:lpstr>
      <vt:lpstr>Uniform </vt:lpstr>
      <vt:lpstr>Class Timetable</vt:lpstr>
      <vt:lpstr>Year 3 Curriculum</vt:lpstr>
      <vt:lpstr>  How we Teach English/reading</vt:lpstr>
      <vt:lpstr>   How we Teach Phonics/spelling</vt:lpstr>
      <vt:lpstr>How we Teach Maths</vt:lpstr>
      <vt:lpstr>How can you help your child? </vt:lpstr>
      <vt:lpstr>Home learning Expectations  </vt:lpstr>
      <vt:lpstr>Mass and Class Masses</vt:lpstr>
      <vt:lpstr>Sports/Outdoor learning </vt:lpstr>
      <vt:lpstr>Communication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3</dc:title>
  <dc:creator>J Dove</dc:creator>
  <cp:lastModifiedBy>DFox</cp:lastModifiedBy>
  <cp:revision>71</cp:revision>
  <cp:lastPrinted>2014-09-11T11:08:09Z</cp:lastPrinted>
  <dcterms:created xsi:type="dcterms:W3CDTF">2014-09-11T09:10:05Z</dcterms:created>
  <dcterms:modified xsi:type="dcterms:W3CDTF">2023-09-21T06:57:02Z</dcterms:modified>
</cp:coreProperties>
</file>