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7" r:id="rId3"/>
    <p:sldId id="288" r:id="rId4"/>
    <p:sldId id="278" r:id="rId5"/>
    <p:sldId id="283" r:id="rId6"/>
    <p:sldId id="284" r:id="rId7"/>
    <p:sldId id="293" r:id="rId8"/>
    <p:sldId id="294" r:id="rId9"/>
    <p:sldId id="295" r:id="rId10"/>
    <p:sldId id="289" r:id="rId11"/>
    <p:sldId id="285" r:id="rId12"/>
    <p:sldId id="296" r:id="rId13"/>
    <p:sldId id="292" r:id="rId14"/>
    <p:sldId id="291" r:id="rId15"/>
    <p:sldId id="270" r:id="rId16"/>
    <p:sldId id="273" r:id="rId17"/>
    <p:sldId id="259" r:id="rId18"/>
    <p:sldId id="260" r:id="rId19"/>
    <p:sldId id="261" r:id="rId20"/>
    <p:sldId id="286" r:id="rId21"/>
    <p:sldId id="263" r:id="rId22"/>
    <p:sldId id="290" r:id="rId23"/>
    <p:sldId id="268" r:id="rId24"/>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0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27" autoAdjust="0"/>
    <p:restoredTop sz="93407" autoAdjust="0"/>
  </p:normalViewPr>
  <p:slideViewPr>
    <p:cSldViewPr>
      <p:cViewPr varScale="1">
        <p:scale>
          <a:sx n="153" d="100"/>
          <a:sy n="153" d="100"/>
        </p:scale>
        <p:origin x="2202" y="138"/>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502D74AE-C707-4B49-A601-4170747BCEAD}" type="datetimeFigureOut">
              <a:rPr lang="en-GB" smtClean="0"/>
              <a:t>11/09/2023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C27A102-D837-4B38-9045-F5D874DC5C4D}" type="slidenum">
              <a:rPr lang="en-GB" smtClean="0"/>
              <a:t>‹#›</a:t>
            </a:fld>
            <a:endParaRPr lang="en-GB"/>
          </a:p>
        </p:txBody>
      </p:sp>
    </p:spTree>
    <p:extLst>
      <p:ext uri="{BB962C8B-B14F-4D97-AF65-F5344CB8AC3E}">
        <p14:creationId xmlns:p14="http://schemas.microsoft.com/office/powerpoint/2010/main" val="20511858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02D74AE-C707-4B49-A601-4170747BCEAD}" type="datetimeFigureOut">
              <a:rPr lang="en-GB" smtClean="0"/>
              <a:t>11/09/2023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C27A102-D837-4B38-9045-F5D874DC5C4D}" type="slidenum">
              <a:rPr lang="en-GB" smtClean="0"/>
              <a:t>‹#›</a:t>
            </a:fld>
            <a:endParaRPr lang="en-GB"/>
          </a:p>
        </p:txBody>
      </p:sp>
    </p:spTree>
    <p:extLst>
      <p:ext uri="{BB962C8B-B14F-4D97-AF65-F5344CB8AC3E}">
        <p14:creationId xmlns:p14="http://schemas.microsoft.com/office/powerpoint/2010/main" val="29401586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02D74AE-C707-4B49-A601-4170747BCEAD}" type="datetimeFigureOut">
              <a:rPr lang="en-GB" smtClean="0"/>
              <a:t>11/09/2023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C27A102-D837-4B38-9045-F5D874DC5C4D}" type="slidenum">
              <a:rPr lang="en-GB" smtClean="0"/>
              <a:t>‹#›</a:t>
            </a:fld>
            <a:endParaRPr lang="en-GB"/>
          </a:p>
        </p:txBody>
      </p:sp>
    </p:spTree>
    <p:extLst>
      <p:ext uri="{BB962C8B-B14F-4D97-AF65-F5344CB8AC3E}">
        <p14:creationId xmlns:p14="http://schemas.microsoft.com/office/powerpoint/2010/main" val="38441493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02D74AE-C707-4B49-A601-4170747BCEAD}" type="datetimeFigureOut">
              <a:rPr lang="en-GB" smtClean="0"/>
              <a:t>11/09/2023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C27A102-D837-4B38-9045-F5D874DC5C4D}" type="slidenum">
              <a:rPr lang="en-GB" smtClean="0"/>
              <a:t>‹#›</a:t>
            </a:fld>
            <a:endParaRPr lang="en-GB"/>
          </a:p>
        </p:txBody>
      </p:sp>
    </p:spTree>
    <p:extLst>
      <p:ext uri="{BB962C8B-B14F-4D97-AF65-F5344CB8AC3E}">
        <p14:creationId xmlns:p14="http://schemas.microsoft.com/office/powerpoint/2010/main" val="22636342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02D74AE-C707-4B49-A601-4170747BCEAD}" type="datetimeFigureOut">
              <a:rPr lang="en-GB" smtClean="0"/>
              <a:t>11/09/2023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C27A102-D837-4B38-9045-F5D874DC5C4D}" type="slidenum">
              <a:rPr lang="en-GB" smtClean="0"/>
              <a:t>‹#›</a:t>
            </a:fld>
            <a:endParaRPr lang="en-GB"/>
          </a:p>
        </p:txBody>
      </p:sp>
    </p:spTree>
    <p:extLst>
      <p:ext uri="{BB962C8B-B14F-4D97-AF65-F5344CB8AC3E}">
        <p14:creationId xmlns:p14="http://schemas.microsoft.com/office/powerpoint/2010/main" val="18043053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502D74AE-C707-4B49-A601-4170747BCEAD}" type="datetimeFigureOut">
              <a:rPr lang="en-GB" smtClean="0"/>
              <a:t>11/09/2023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C27A102-D837-4B38-9045-F5D874DC5C4D}" type="slidenum">
              <a:rPr lang="en-GB" smtClean="0"/>
              <a:t>‹#›</a:t>
            </a:fld>
            <a:endParaRPr lang="en-GB"/>
          </a:p>
        </p:txBody>
      </p:sp>
    </p:spTree>
    <p:extLst>
      <p:ext uri="{BB962C8B-B14F-4D97-AF65-F5344CB8AC3E}">
        <p14:creationId xmlns:p14="http://schemas.microsoft.com/office/powerpoint/2010/main" val="13158029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502D74AE-C707-4B49-A601-4170747BCEAD}" type="datetimeFigureOut">
              <a:rPr lang="en-GB" smtClean="0"/>
              <a:t>11/09/2023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C27A102-D837-4B38-9045-F5D874DC5C4D}" type="slidenum">
              <a:rPr lang="en-GB" smtClean="0"/>
              <a:t>‹#›</a:t>
            </a:fld>
            <a:endParaRPr lang="en-GB"/>
          </a:p>
        </p:txBody>
      </p:sp>
    </p:spTree>
    <p:extLst>
      <p:ext uri="{BB962C8B-B14F-4D97-AF65-F5344CB8AC3E}">
        <p14:creationId xmlns:p14="http://schemas.microsoft.com/office/powerpoint/2010/main" val="22560805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502D74AE-C707-4B49-A601-4170747BCEAD}" type="datetimeFigureOut">
              <a:rPr lang="en-GB" smtClean="0"/>
              <a:t>11/09/2023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C27A102-D837-4B38-9045-F5D874DC5C4D}" type="slidenum">
              <a:rPr lang="en-GB" smtClean="0"/>
              <a:t>‹#›</a:t>
            </a:fld>
            <a:endParaRPr lang="en-GB"/>
          </a:p>
        </p:txBody>
      </p:sp>
    </p:spTree>
    <p:extLst>
      <p:ext uri="{BB962C8B-B14F-4D97-AF65-F5344CB8AC3E}">
        <p14:creationId xmlns:p14="http://schemas.microsoft.com/office/powerpoint/2010/main" val="5819919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2D74AE-C707-4B49-A601-4170747BCEAD}" type="datetimeFigureOut">
              <a:rPr lang="en-GB" smtClean="0"/>
              <a:t>11/09/2023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C27A102-D837-4B38-9045-F5D874DC5C4D}" type="slidenum">
              <a:rPr lang="en-GB" smtClean="0"/>
              <a:t>‹#›</a:t>
            </a:fld>
            <a:endParaRPr lang="en-GB"/>
          </a:p>
        </p:txBody>
      </p:sp>
    </p:spTree>
    <p:extLst>
      <p:ext uri="{BB962C8B-B14F-4D97-AF65-F5344CB8AC3E}">
        <p14:creationId xmlns:p14="http://schemas.microsoft.com/office/powerpoint/2010/main" val="32178772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02D74AE-C707-4B49-A601-4170747BCEAD}" type="datetimeFigureOut">
              <a:rPr lang="en-GB" smtClean="0"/>
              <a:t>11/09/2023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C27A102-D837-4B38-9045-F5D874DC5C4D}" type="slidenum">
              <a:rPr lang="en-GB" smtClean="0"/>
              <a:t>‹#›</a:t>
            </a:fld>
            <a:endParaRPr lang="en-GB"/>
          </a:p>
        </p:txBody>
      </p:sp>
    </p:spTree>
    <p:extLst>
      <p:ext uri="{BB962C8B-B14F-4D97-AF65-F5344CB8AC3E}">
        <p14:creationId xmlns:p14="http://schemas.microsoft.com/office/powerpoint/2010/main" val="21559454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02D74AE-C707-4B49-A601-4170747BCEAD}" type="datetimeFigureOut">
              <a:rPr lang="en-GB" smtClean="0"/>
              <a:t>11/09/2023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C27A102-D837-4B38-9045-F5D874DC5C4D}" type="slidenum">
              <a:rPr lang="en-GB" smtClean="0"/>
              <a:t>‹#›</a:t>
            </a:fld>
            <a:endParaRPr lang="en-GB"/>
          </a:p>
        </p:txBody>
      </p:sp>
    </p:spTree>
    <p:extLst>
      <p:ext uri="{BB962C8B-B14F-4D97-AF65-F5344CB8AC3E}">
        <p14:creationId xmlns:p14="http://schemas.microsoft.com/office/powerpoint/2010/main" val="24578500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700C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2D74AE-C707-4B49-A601-4170747BCEAD}" type="datetimeFigureOut">
              <a:rPr lang="en-GB" smtClean="0"/>
              <a:t>11/09/2023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27A102-D837-4B38-9045-F5D874DC5C4D}" type="slidenum">
              <a:rPr lang="en-GB" smtClean="0"/>
              <a:t>‹#›</a:t>
            </a:fld>
            <a:endParaRPr lang="en-GB"/>
          </a:p>
        </p:txBody>
      </p:sp>
    </p:spTree>
    <p:extLst>
      <p:ext uri="{BB962C8B-B14F-4D97-AF65-F5344CB8AC3E}">
        <p14:creationId xmlns:p14="http://schemas.microsoft.com/office/powerpoint/2010/main" val="18030330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Year5@holyfamily.herts.sch.uk" TargetMode="Externa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99592" y="1484784"/>
            <a:ext cx="7772400" cy="1470025"/>
          </a:xfrm>
        </p:spPr>
        <p:txBody>
          <a:bodyPr>
            <a:normAutofit fontScale="90000"/>
          </a:bodyPr>
          <a:lstStyle/>
          <a:p>
            <a:r>
              <a:rPr lang="en-GB" b="1" dirty="0">
                <a:solidFill>
                  <a:schemeClr val="bg1"/>
                </a:solidFill>
              </a:rPr>
              <a:t/>
            </a:r>
            <a:br>
              <a:rPr lang="en-GB" b="1" dirty="0">
                <a:solidFill>
                  <a:schemeClr val="bg1"/>
                </a:solidFill>
              </a:rPr>
            </a:br>
            <a:r>
              <a:rPr lang="en-GB" b="1" dirty="0">
                <a:solidFill>
                  <a:schemeClr val="bg1"/>
                </a:solidFill>
              </a:rPr>
              <a:t>   </a:t>
            </a:r>
            <a:br>
              <a:rPr lang="en-GB" b="1" dirty="0">
                <a:solidFill>
                  <a:schemeClr val="bg1"/>
                </a:solidFill>
              </a:rPr>
            </a:br>
            <a:r>
              <a:rPr lang="en-GB" b="1" dirty="0">
                <a:solidFill>
                  <a:schemeClr val="bg1"/>
                </a:solidFill>
              </a:rPr>
              <a:t> </a:t>
            </a:r>
            <a:r>
              <a:rPr lang="en-GB" sz="2000" b="1" i="1" dirty="0">
                <a:solidFill>
                  <a:schemeClr val="bg1"/>
                </a:solidFill>
                <a:latin typeface="+mn-lt"/>
              </a:rPr>
              <a:t>“</a:t>
            </a:r>
            <a:r>
              <a:rPr lang="en-US" sz="2000" b="1" i="1" dirty="0">
                <a:solidFill>
                  <a:schemeClr val="bg1"/>
                </a:solidFill>
                <a:latin typeface="+mn-lt"/>
              </a:rPr>
              <a:t>AS A FAMILY WE LIVE, LOVE, LEARN AND CELEBRATE WITH JESUS</a:t>
            </a:r>
            <a:r>
              <a:rPr lang="en-GB" sz="2000" b="1" i="1" dirty="0">
                <a:solidFill>
                  <a:schemeClr val="bg1"/>
                </a:solidFill>
                <a:latin typeface="+mn-lt"/>
              </a:rPr>
              <a:t>.”</a:t>
            </a:r>
            <a:br>
              <a:rPr lang="en-GB" sz="2000" b="1" i="1" dirty="0">
                <a:solidFill>
                  <a:schemeClr val="bg1"/>
                </a:solidFill>
                <a:latin typeface="+mn-lt"/>
              </a:rPr>
            </a:br>
            <a:r>
              <a:rPr lang="en-GB" sz="2000" b="1" i="1" dirty="0">
                <a:solidFill>
                  <a:schemeClr val="bg1"/>
                </a:solidFill>
                <a:latin typeface="+mn-lt"/>
              </a:rPr>
              <a:t/>
            </a:r>
            <a:br>
              <a:rPr lang="en-GB" sz="2000" b="1" i="1" dirty="0">
                <a:solidFill>
                  <a:schemeClr val="bg1"/>
                </a:solidFill>
                <a:latin typeface="+mn-lt"/>
              </a:rPr>
            </a:br>
            <a:r>
              <a:rPr lang="en-GB" sz="7300" b="1" dirty="0">
                <a:solidFill>
                  <a:schemeClr val="bg1"/>
                </a:solidFill>
                <a:latin typeface="+mn-lt"/>
              </a:rPr>
              <a:t>Welcome to Year 5</a:t>
            </a:r>
            <a:r>
              <a:rPr lang="en-GB" b="1" dirty="0">
                <a:solidFill>
                  <a:schemeClr val="bg1"/>
                </a:solidFill>
                <a:latin typeface="+mn-lt"/>
              </a:rPr>
              <a:t/>
            </a:r>
            <a:br>
              <a:rPr lang="en-GB" b="1" dirty="0">
                <a:solidFill>
                  <a:schemeClr val="bg1"/>
                </a:solidFill>
                <a:latin typeface="+mn-lt"/>
              </a:rPr>
            </a:br>
            <a:r>
              <a:rPr lang="en-GB" b="1" dirty="0">
                <a:solidFill>
                  <a:schemeClr val="bg1"/>
                </a:solidFill>
                <a:latin typeface="+mn-lt"/>
              </a:rPr>
              <a:t/>
            </a:r>
            <a:br>
              <a:rPr lang="en-GB" b="1" dirty="0">
                <a:solidFill>
                  <a:schemeClr val="bg1"/>
                </a:solidFill>
                <a:latin typeface="+mn-lt"/>
              </a:rPr>
            </a:br>
            <a:endParaRPr lang="en-GB" b="1" dirty="0">
              <a:solidFill>
                <a:schemeClr val="bg1"/>
              </a:solidFill>
              <a:latin typeface="+mn-lt"/>
            </a:endParaRPr>
          </a:p>
        </p:txBody>
      </p:sp>
      <p:sp>
        <p:nvSpPr>
          <p:cNvPr id="3" name="Subtitle 2"/>
          <p:cNvSpPr>
            <a:spLocks noGrp="1"/>
          </p:cNvSpPr>
          <p:nvPr>
            <p:ph type="subTitle" idx="1"/>
          </p:nvPr>
        </p:nvSpPr>
        <p:spPr>
          <a:xfrm>
            <a:off x="107504" y="4797152"/>
            <a:ext cx="8928992" cy="1752600"/>
          </a:xfrm>
        </p:spPr>
        <p:txBody>
          <a:bodyPr/>
          <a:lstStyle/>
          <a:p>
            <a:pPr algn="l"/>
            <a:r>
              <a:rPr lang="en-GB" b="1" dirty="0">
                <a:solidFill>
                  <a:schemeClr val="bg2">
                    <a:lumMod val="90000"/>
                  </a:schemeClr>
                </a:solidFill>
                <a:latin typeface="+mj-lt"/>
              </a:rPr>
              <a:t>Teacher: </a:t>
            </a:r>
            <a:r>
              <a:rPr lang="en-GB" b="1" dirty="0" smtClean="0">
                <a:solidFill>
                  <a:schemeClr val="bg2">
                    <a:lumMod val="90000"/>
                  </a:schemeClr>
                </a:solidFill>
                <a:latin typeface="+mj-lt"/>
              </a:rPr>
              <a:t>Miss Clifford and </a:t>
            </a:r>
            <a:r>
              <a:rPr lang="en-GB" b="1" dirty="0">
                <a:solidFill>
                  <a:schemeClr val="bg2">
                    <a:lumMod val="90000"/>
                  </a:schemeClr>
                </a:solidFill>
              </a:rPr>
              <a:t>Mrs </a:t>
            </a:r>
            <a:r>
              <a:rPr lang="en-GB" b="1" dirty="0" err="1">
                <a:solidFill>
                  <a:schemeClr val="bg2">
                    <a:lumMod val="90000"/>
                  </a:schemeClr>
                </a:solidFill>
              </a:rPr>
              <a:t>DiGiulio</a:t>
            </a:r>
            <a:r>
              <a:rPr lang="en-GB" b="1" dirty="0">
                <a:solidFill>
                  <a:schemeClr val="bg2">
                    <a:lumMod val="90000"/>
                  </a:schemeClr>
                </a:solidFill>
              </a:rPr>
              <a:t> </a:t>
            </a:r>
            <a:r>
              <a:rPr lang="en-GB" b="1" dirty="0" smtClean="0">
                <a:solidFill>
                  <a:schemeClr val="bg2">
                    <a:lumMod val="90000"/>
                  </a:schemeClr>
                </a:solidFill>
              </a:rPr>
              <a:t>(Monday)</a:t>
            </a:r>
            <a:endParaRPr lang="en-GB" b="1" dirty="0">
              <a:solidFill>
                <a:schemeClr val="bg2">
                  <a:lumMod val="90000"/>
                </a:schemeClr>
              </a:solidFill>
              <a:latin typeface="+mj-lt"/>
            </a:endParaRPr>
          </a:p>
          <a:p>
            <a:pPr algn="l"/>
            <a:r>
              <a:rPr lang="en-GB" b="1" dirty="0">
                <a:solidFill>
                  <a:schemeClr val="bg2">
                    <a:lumMod val="90000"/>
                  </a:schemeClr>
                </a:solidFill>
                <a:latin typeface="+mj-lt"/>
              </a:rPr>
              <a:t>Teaching Assistants: </a:t>
            </a:r>
            <a:r>
              <a:rPr lang="en-GB" b="1" dirty="0" smtClean="0">
                <a:solidFill>
                  <a:schemeClr val="bg2">
                    <a:lumMod val="90000"/>
                  </a:schemeClr>
                </a:solidFill>
                <a:latin typeface="+mj-lt"/>
              </a:rPr>
              <a:t>Mrs </a:t>
            </a:r>
            <a:r>
              <a:rPr lang="en-GB" b="1" dirty="0">
                <a:solidFill>
                  <a:schemeClr val="bg2">
                    <a:lumMod val="90000"/>
                  </a:schemeClr>
                </a:solidFill>
                <a:latin typeface="+mj-lt"/>
              </a:rPr>
              <a:t>McNulty</a:t>
            </a:r>
          </a:p>
        </p:txBody>
      </p:sp>
      <p:pic>
        <p:nvPicPr>
          <p:cNvPr id="4" name="Picture 3"/>
          <p:cNvPicPr>
            <a:picLocks noChangeAspect="1"/>
          </p:cNvPicPr>
          <p:nvPr/>
        </p:nvPicPr>
        <p:blipFill>
          <a:blip r:embed="rId2"/>
          <a:stretch>
            <a:fillRect/>
          </a:stretch>
        </p:blipFill>
        <p:spPr>
          <a:xfrm>
            <a:off x="4067944" y="113033"/>
            <a:ext cx="1080120" cy="1371751"/>
          </a:xfrm>
          <a:prstGeom prst="rect">
            <a:avLst/>
          </a:prstGeom>
        </p:spPr>
      </p:pic>
    </p:spTree>
    <p:extLst>
      <p:ext uri="{BB962C8B-B14F-4D97-AF65-F5344CB8AC3E}">
        <p14:creationId xmlns:p14="http://schemas.microsoft.com/office/powerpoint/2010/main" val="24126639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1916"/>
            <a:ext cx="8579296" cy="1143000"/>
          </a:xfrm>
        </p:spPr>
        <p:txBody>
          <a:bodyPr/>
          <a:lstStyle/>
          <a:p>
            <a:r>
              <a:rPr lang="en-GB" b="1" dirty="0">
                <a:solidFill>
                  <a:schemeClr val="bg1"/>
                </a:solidFill>
                <a:latin typeface="+mn-lt"/>
              </a:rPr>
              <a:t>RE Curriculum – Come and See</a:t>
            </a:r>
          </a:p>
        </p:txBody>
      </p:sp>
      <p:sp>
        <p:nvSpPr>
          <p:cNvPr id="3" name="Content Placeholder 2"/>
          <p:cNvSpPr>
            <a:spLocks noGrp="1"/>
          </p:cNvSpPr>
          <p:nvPr>
            <p:ph idx="1"/>
          </p:nvPr>
        </p:nvSpPr>
        <p:spPr/>
        <p:txBody>
          <a:bodyPr>
            <a:normAutofit/>
          </a:bodyPr>
          <a:lstStyle/>
          <a:p>
            <a:pPr lvl="0">
              <a:buNone/>
            </a:pPr>
            <a:r>
              <a:rPr lang="en-GB" sz="3200" b="1" dirty="0">
                <a:solidFill>
                  <a:schemeClr val="bg1"/>
                </a:solidFill>
              </a:rPr>
              <a:t>Focus for this term is:</a:t>
            </a:r>
          </a:p>
          <a:p>
            <a:pPr lvl="0"/>
            <a:r>
              <a:rPr lang="en-GB" sz="3200" dirty="0">
                <a:solidFill>
                  <a:schemeClr val="bg1"/>
                </a:solidFill>
              </a:rPr>
              <a:t>Ourselves</a:t>
            </a:r>
          </a:p>
          <a:p>
            <a:pPr lvl="0"/>
            <a:r>
              <a:rPr lang="en-GB" sz="3200" dirty="0">
                <a:solidFill>
                  <a:schemeClr val="bg1"/>
                </a:solidFill>
              </a:rPr>
              <a:t>Life Choices</a:t>
            </a:r>
          </a:p>
          <a:p>
            <a:pPr lvl="0"/>
            <a:r>
              <a:rPr lang="en-GB" dirty="0">
                <a:solidFill>
                  <a:schemeClr val="bg1"/>
                </a:solidFill>
              </a:rPr>
              <a:t>Judaism </a:t>
            </a:r>
          </a:p>
          <a:p>
            <a:pPr lvl="0"/>
            <a:r>
              <a:rPr lang="en-GB" dirty="0">
                <a:solidFill>
                  <a:schemeClr val="bg1"/>
                </a:solidFill>
              </a:rPr>
              <a:t>Hope </a:t>
            </a:r>
          </a:p>
          <a:p>
            <a:pPr lvl="0"/>
            <a:endParaRPr lang="en-GB" sz="3200" dirty="0">
              <a:solidFill>
                <a:schemeClr val="bg1"/>
              </a:solidFill>
            </a:endParaRPr>
          </a:p>
          <a:p>
            <a:pPr marL="0" lvl="0" indent="0">
              <a:buNone/>
            </a:pPr>
            <a:r>
              <a:rPr lang="en-GB" sz="3200" b="1" dirty="0">
                <a:solidFill>
                  <a:schemeClr val="bg1"/>
                </a:solidFill>
              </a:rPr>
              <a:t>Wednesday word tasks</a:t>
            </a:r>
          </a:p>
          <a:p>
            <a:endParaRPr lang="en-GB" dirty="0"/>
          </a:p>
        </p:txBody>
      </p:sp>
      <p:pic>
        <p:nvPicPr>
          <p:cNvPr id="4" name="Picture 3"/>
          <p:cNvPicPr>
            <a:picLocks noChangeAspect="1"/>
          </p:cNvPicPr>
          <p:nvPr/>
        </p:nvPicPr>
        <p:blipFill>
          <a:blip r:embed="rId2"/>
          <a:stretch>
            <a:fillRect/>
          </a:stretch>
        </p:blipFill>
        <p:spPr>
          <a:xfrm>
            <a:off x="179512" y="166176"/>
            <a:ext cx="725487" cy="914479"/>
          </a:xfrm>
          <a:prstGeom prst="rect">
            <a:avLst/>
          </a:prstGeom>
        </p:spPr>
      </p:pic>
    </p:spTree>
    <p:extLst>
      <p:ext uri="{BB962C8B-B14F-4D97-AF65-F5344CB8AC3E}">
        <p14:creationId xmlns:p14="http://schemas.microsoft.com/office/powerpoint/2010/main" val="3808604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chemeClr val="bg1"/>
                </a:solidFill>
                <a:latin typeface="+mn-lt"/>
              </a:rPr>
              <a:t>  </a:t>
            </a:r>
            <a:r>
              <a:rPr lang="en-GB" sz="4000" b="1" dirty="0">
                <a:solidFill>
                  <a:schemeClr val="bg1"/>
                </a:solidFill>
                <a:latin typeface="+mn-lt"/>
              </a:rPr>
              <a:t>How we Teach English/reading</a:t>
            </a:r>
          </a:p>
        </p:txBody>
      </p:sp>
      <p:sp>
        <p:nvSpPr>
          <p:cNvPr id="3" name="Content Placeholder 2"/>
          <p:cNvSpPr>
            <a:spLocks noGrp="1"/>
          </p:cNvSpPr>
          <p:nvPr>
            <p:ph idx="1"/>
          </p:nvPr>
        </p:nvSpPr>
        <p:spPr>
          <a:xfrm>
            <a:off x="251520" y="1542802"/>
            <a:ext cx="8568952" cy="5040560"/>
          </a:xfrm>
        </p:spPr>
        <p:txBody>
          <a:bodyPr>
            <a:normAutofit/>
          </a:bodyPr>
          <a:lstStyle/>
          <a:p>
            <a:pPr marL="571500" indent="-571500">
              <a:buFont typeface="Arial" panose="020B0604020202020204" pitchFamily="34" charset="0"/>
              <a:buChar char="•"/>
            </a:pPr>
            <a:r>
              <a:rPr lang="en-US" sz="3200" dirty="0">
                <a:solidFill>
                  <a:schemeClr val="bg1"/>
                </a:solidFill>
              </a:rPr>
              <a:t>Whole class guided reading sessions focus on comprehension skills. </a:t>
            </a:r>
          </a:p>
          <a:p>
            <a:pPr marL="571500" indent="-571500">
              <a:buFont typeface="Arial" panose="020B0604020202020204" pitchFamily="34" charset="0"/>
              <a:buChar char="•"/>
            </a:pPr>
            <a:r>
              <a:rPr lang="en-US" sz="3200" dirty="0">
                <a:solidFill>
                  <a:schemeClr val="bg1"/>
                </a:solidFill>
              </a:rPr>
              <a:t>Children read quietly every day at school. </a:t>
            </a:r>
          </a:p>
          <a:p>
            <a:pPr marL="571500" indent="-571500">
              <a:buFont typeface="Arial" panose="020B0604020202020204" pitchFamily="34" charset="0"/>
              <a:buChar char="•"/>
            </a:pPr>
            <a:r>
              <a:rPr lang="en-US" sz="3200" dirty="0">
                <a:solidFill>
                  <a:schemeClr val="bg1"/>
                </a:solidFill>
              </a:rPr>
              <a:t>Some children will continue to receive intervention in a small groups with </a:t>
            </a:r>
            <a:r>
              <a:rPr lang="en-US" sz="3200" dirty="0" err="1">
                <a:solidFill>
                  <a:schemeClr val="bg1"/>
                </a:solidFill>
              </a:rPr>
              <a:t>Mrs</a:t>
            </a:r>
            <a:r>
              <a:rPr lang="en-US" sz="3200" dirty="0">
                <a:solidFill>
                  <a:schemeClr val="bg1"/>
                </a:solidFill>
              </a:rPr>
              <a:t> </a:t>
            </a:r>
            <a:r>
              <a:rPr lang="en-US" sz="3200" dirty="0" smtClean="0">
                <a:solidFill>
                  <a:schemeClr val="bg1"/>
                </a:solidFill>
              </a:rPr>
              <a:t>McNulty and </a:t>
            </a:r>
            <a:r>
              <a:rPr lang="en-US" sz="3200" dirty="0" err="1">
                <a:solidFill>
                  <a:schemeClr val="bg1"/>
                </a:solidFill>
              </a:rPr>
              <a:t>Mrs</a:t>
            </a:r>
            <a:r>
              <a:rPr lang="en-US" sz="3200" dirty="0">
                <a:solidFill>
                  <a:schemeClr val="bg1"/>
                </a:solidFill>
              </a:rPr>
              <a:t> Mc Dermott. </a:t>
            </a:r>
            <a:endParaRPr lang="en-GB" sz="3200" dirty="0">
              <a:solidFill>
                <a:schemeClr val="bg1"/>
              </a:solidFill>
            </a:endParaRPr>
          </a:p>
          <a:p>
            <a:endParaRPr lang="en-GB" dirty="0">
              <a:solidFill>
                <a:schemeClr val="bg1"/>
              </a:solidFill>
            </a:endParaRPr>
          </a:p>
        </p:txBody>
      </p:sp>
      <p:pic>
        <p:nvPicPr>
          <p:cNvPr id="4" name="Picture 3"/>
          <p:cNvPicPr>
            <a:picLocks noChangeAspect="1"/>
          </p:cNvPicPr>
          <p:nvPr/>
        </p:nvPicPr>
        <p:blipFill>
          <a:blip r:embed="rId2"/>
          <a:stretch>
            <a:fillRect/>
          </a:stretch>
        </p:blipFill>
        <p:spPr>
          <a:xfrm>
            <a:off x="457343" y="274638"/>
            <a:ext cx="725487" cy="914479"/>
          </a:xfrm>
          <a:prstGeom prst="rect">
            <a:avLst/>
          </a:prstGeom>
        </p:spPr>
      </p:pic>
    </p:spTree>
    <p:extLst>
      <p:ext uri="{BB962C8B-B14F-4D97-AF65-F5344CB8AC3E}">
        <p14:creationId xmlns:p14="http://schemas.microsoft.com/office/powerpoint/2010/main" val="11433168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chemeClr val="bg1"/>
                </a:solidFill>
                <a:latin typeface="+mn-lt"/>
              </a:rPr>
              <a:t>  </a:t>
            </a:r>
            <a:r>
              <a:rPr lang="en-GB" sz="4000" b="1" dirty="0">
                <a:solidFill>
                  <a:schemeClr val="bg1"/>
                </a:solidFill>
                <a:latin typeface="+mn-lt"/>
              </a:rPr>
              <a:t>How we Teach English/reading</a:t>
            </a:r>
          </a:p>
        </p:txBody>
      </p:sp>
      <p:pic>
        <p:nvPicPr>
          <p:cNvPr id="6" name="Content Placeholder 5"/>
          <p:cNvPicPr>
            <a:picLocks noGrp="1" noChangeAspect="1"/>
          </p:cNvPicPr>
          <p:nvPr>
            <p:ph idx="1"/>
          </p:nvPr>
        </p:nvPicPr>
        <p:blipFill>
          <a:blip r:embed="rId2"/>
          <a:stretch>
            <a:fillRect/>
          </a:stretch>
        </p:blipFill>
        <p:spPr>
          <a:xfrm>
            <a:off x="323528" y="1484784"/>
            <a:ext cx="2133600" cy="2143125"/>
          </a:xfrm>
          <a:prstGeom prst="rect">
            <a:avLst/>
          </a:prstGeom>
        </p:spPr>
      </p:pic>
      <p:pic>
        <p:nvPicPr>
          <p:cNvPr id="4" name="Picture 3"/>
          <p:cNvPicPr>
            <a:picLocks noChangeAspect="1"/>
          </p:cNvPicPr>
          <p:nvPr/>
        </p:nvPicPr>
        <p:blipFill>
          <a:blip r:embed="rId3"/>
          <a:stretch>
            <a:fillRect/>
          </a:stretch>
        </p:blipFill>
        <p:spPr>
          <a:xfrm>
            <a:off x="457343" y="274638"/>
            <a:ext cx="725487" cy="914479"/>
          </a:xfrm>
          <a:prstGeom prst="rect">
            <a:avLst/>
          </a:prstGeom>
        </p:spPr>
      </p:pic>
      <p:sp>
        <p:nvSpPr>
          <p:cNvPr id="5" name="AutoShape 2" descr="The Wolves in the Walls (Book &amp; CD): Amazon.co.uk: Gaiman, Neil, McKean,  Dave: 9780747591627: Books"/>
          <p:cNvSpPr>
            <a:spLocks noChangeAspect="1" noChangeArrowheads="1"/>
          </p:cNvSpPr>
          <p:nvPr/>
        </p:nvSpPr>
        <p:spPr bwMode="auto">
          <a:xfrm>
            <a:off x="155574" y="-144463"/>
            <a:ext cx="1845265" cy="184527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 name="Picture 9"/>
          <p:cNvPicPr>
            <a:picLocks noChangeAspect="1"/>
          </p:cNvPicPr>
          <p:nvPr/>
        </p:nvPicPr>
        <p:blipFill>
          <a:blip r:embed="rId4"/>
          <a:stretch>
            <a:fillRect/>
          </a:stretch>
        </p:blipFill>
        <p:spPr>
          <a:xfrm>
            <a:off x="2665709" y="1296651"/>
            <a:ext cx="1943100" cy="2352675"/>
          </a:xfrm>
          <a:prstGeom prst="rect">
            <a:avLst/>
          </a:prstGeom>
        </p:spPr>
      </p:pic>
      <p:pic>
        <p:nvPicPr>
          <p:cNvPr id="11" name="Picture 10"/>
          <p:cNvPicPr>
            <a:picLocks noChangeAspect="1"/>
          </p:cNvPicPr>
          <p:nvPr/>
        </p:nvPicPr>
        <p:blipFill>
          <a:blip r:embed="rId5"/>
          <a:stretch>
            <a:fillRect/>
          </a:stretch>
        </p:blipFill>
        <p:spPr>
          <a:xfrm>
            <a:off x="4780904" y="1484784"/>
            <a:ext cx="1866900" cy="2447925"/>
          </a:xfrm>
          <a:prstGeom prst="rect">
            <a:avLst/>
          </a:prstGeom>
        </p:spPr>
      </p:pic>
      <p:pic>
        <p:nvPicPr>
          <p:cNvPr id="13" name="Picture 12"/>
          <p:cNvPicPr>
            <a:picLocks noChangeAspect="1"/>
          </p:cNvPicPr>
          <p:nvPr/>
        </p:nvPicPr>
        <p:blipFill>
          <a:blip r:embed="rId6"/>
          <a:stretch>
            <a:fillRect/>
          </a:stretch>
        </p:blipFill>
        <p:spPr>
          <a:xfrm>
            <a:off x="6925766" y="1232371"/>
            <a:ext cx="1724025" cy="2647950"/>
          </a:xfrm>
          <a:prstGeom prst="rect">
            <a:avLst/>
          </a:prstGeom>
        </p:spPr>
      </p:pic>
      <p:pic>
        <p:nvPicPr>
          <p:cNvPr id="14" name="Picture 13"/>
          <p:cNvPicPr>
            <a:picLocks noChangeAspect="1"/>
          </p:cNvPicPr>
          <p:nvPr/>
        </p:nvPicPr>
        <p:blipFill>
          <a:blip r:embed="rId7"/>
          <a:stretch>
            <a:fillRect/>
          </a:stretch>
        </p:blipFill>
        <p:spPr>
          <a:xfrm>
            <a:off x="333519" y="3855332"/>
            <a:ext cx="2136057" cy="2750983"/>
          </a:xfrm>
          <a:prstGeom prst="rect">
            <a:avLst/>
          </a:prstGeom>
        </p:spPr>
      </p:pic>
      <p:pic>
        <p:nvPicPr>
          <p:cNvPr id="15" name="Picture 14"/>
          <p:cNvPicPr>
            <a:picLocks noChangeAspect="1"/>
          </p:cNvPicPr>
          <p:nvPr/>
        </p:nvPicPr>
        <p:blipFill>
          <a:blip r:embed="rId8"/>
          <a:stretch>
            <a:fillRect/>
          </a:stretch>
        </p:blipFill>
        <p:spPr>
          <a:xfrm>
            <a:off x="7092280" y="3997231"/>
            <a:ext cx="1757808" cy="2634073"/>
          </a:xfrm>
          <a:prstGeom prst="rect">
            <a:avLst/>
          </a:prstGeom>
        </p:spPr>
      </p:pic>
      <p:pic>
        <p:nvPicPr>
          <p:cNvPr id="16" name="Picture 15"/>
          <p:cNvPicPr>
            <a:picLocks noChangeAspect="1"/>
          </p:cNvPicPr>
          <p:nvPr/>
        </p:nvPicPr>
        <p:blipFill>
          <a:blip r:embed="rId9"/>
          <a:stretch>
            <a:fillRect/>
          </a:stretch>
        </p:blipFill>
        <p:spPr>
          <a:xfrm>
            <a:off x="4932040" y="4240529"/>
            <a:ext cx="1914525" cy="2390775"/>
          </a:xfrm>
          <a:prstGeom prst="rect">
            <a:avLst/>
          </a:prstGeom>
        </p:spPr>
      </p:pic>
      <p:pic>
        <p:nvPicPr>
          <p:cNvPr id="17" name="Picture 16"/>
          <p:cNvPicPr>
            <a:picLocks noChangeAspect="1"/>
          </p:cNvPicPr>
          <p:nvPr/>
        </p:nvPicPr>
        <p:blipFill>
          <a:blip r:embed="rId10"/>
          <a:stretch>
            <a:fillRect/>
          </a:stretch>
        </p:blipFill>
        <p:spPr>
          <a:xfrm>
            <a:off x="2737993" y="3855332"/>
            <a:ext cx="1895475" cy="2419350"/>
          </a:xfrm>
          <a:prstGeom prst="rect">
            <a:avLst/>
          </a:prstGeom>
        </p:spPr>
      </p:pic>
    </p:spTree>
    <p:extLst>
      <p:ext uri="{BB962C8B-B14F-4D97-AF65-F5344CB8AC3E}">
        <p14:creationId xmlns:p14="http://schemas.microsoft.com/office/powerpoint/2010/main" val="40858533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chemeClr val="bg1"/>
                </a:solidFill>
                <a:latin typeface="+mn-lt"/>
              </a:rPr>
              <a:t>  </a:t>
            </a:r>
            <a:r>
              <a:rPr lang="en-GB" sz="4000" b="1" dirty="0">
                <a:solidFill>
                  <a:schemeClr val="bg1"/>
                </a:solidFill>
                <a:latin typeface="+mn-lt"/>
              </a:rPr>
              <a:t>How we Teach English/reading</a:t>
            </a:r>
          </a:p>
        </p:txBody>
      </p:sp>
      <p:sp>
        <p:nvSpPr>
          <p:cNvPr id="3" name="Content Placeholder 2"/>
          <p:cNvSpPr>
            <a:spLocks noGrp="1"/>
          </p:cNvSpPr>
          <p:nvPr>
            <p:ph idx="1"/>
          </p:nvPr>
        </p:nvSpPr>
        <p:spPr>
          <a:xfrm>
            <a:off x="251520" y="1542802"/>
            <a:ext cx="8568952" cy="5040560"/>
          </a:xfrm>
        </p:spPr>
        <p:txBody>
          <a:bodyPr>
            <a:normAutofit/>
          </a:bodyPr>
          <a:lstStyle/>
          <a:p>
            <a:pPr marL="571500" indent="-571500">
              <a:buFont typeface="Arial" panose="020B0604020202020204" pitchFamily="34" charset="0"/>
              <a:buChar char="•"/>
            </a:pPr>
            <a:r>
              <a:rPr lang="en-US" sz="3200" dirty="0">
                <a:solidFill>
                  <a:schemeClr val="bg1"/>
                </a:solidFill>
              </a:rPr>
              <a:t>Whole class guided reading sessions focus on comprehension skills. </a:t>
            </a:r>
          </a:p>
          <a:p>
            <a:pPr marL="571500" indent="-571500">
              <a:buFont typeface="Arial" panose="020B0604020202020204" pitchFamily="34" charset="0"/>
              <a:buChar char="•"/>
            </a:pPr>
            <a:r>
              <a:rPr lang="en-US" sz="3200" dirty="0">
                <a:solidFill>
                  <a:schemeClr val="bg1"/>
                </a:solidFill>
              </a:rPr>
              <a:t>Children read quietly every day at school. </a:t>
            </a:r>
          </a:p>
          <a:p>
            <a:pPr marL="571500" indent="-571500">
              <a:buFont typeface="Arial" panose="020B0604020202020204" pitchFamily="34" charset="0"/>
              <a:buChar char="•"/>
            </a:pPr>
            <a:r>
              <a:rPr lang="en-US" sz="3200" dirty="0">
                <a:solidFill>
                  <a:schemeClr val="bg1"/>
                </a:solidFill>
              </a:rPr>
              <a:t>Some children will continue to receive intervention in a small groups with </a:t>
            </a:r>
            <a:r>
              <a:rPr lang="en-US" sz="3200" dirty="0" err="1">
                <a:solidFill>
                  <a:schemeClr val="bg1"/>
                </a:solidFill>
              </a:rPr>
              <a:t>Mrs</a:t>
            </a:r>
            <a:r>
              <a:rPr lang="en-US" sz="3200" dirty="0">
                <a:solidFill>
                  <a:schemeClr val="bg1"/>
                </a:solidFill>
              </a:rPr>
              <a:t> </a:t>
            </a:r>
            <a:r>
              <a:rPr lang="en-US" sz="3200" dirty="0" err="1">
                <a:solidFill>
                  <a:schemeClr val="bg1"/>
                </a:solidFill>
              </a:rPr>
              <a:t>DiGuilo</a:t>
            </a:r>
            <a:r>
              <a:rPr lang="en-US" sz="3200" dirty="0">
                <a:solidFill>
                  <a:schemeClr val="bg1"/>
                </a:solidFill>
              </a:rPr>
              <a:t> and </a:t>
            </a:r>
            <a:r>
              <a:rPr lang="en-US" sz="3200" dirty="0" err="1">
                <a:solidFill>
                  <a:schemeClr val="bg1"/>
                </a:solidFill>
              </a:rPr>
              <a:t>Mrs</a:t>
            </a:r>
            <a:r>
              <a:rPr lang="en-US" sz="3200" dirty="0">
                <a:solidFill>
                  <a:schemeClr val="bg1"/>
                </a:solidFill>
              </a:rPr>
              <a:t> Mc Dermott. </a:t>
            </a:r>
            <a:endParaRPr lang="en-GB" sz="3200" dirty="0">
              <a:solidFill>
                <a:schemeClr val="bg1"/>
              </a:solidFill>
            </a:endParaRPr>
          </a:p>
          <a:p>
            <a:endParaRPr lang="en-GB" dirty="0">
              <a:solidFill>
                <a:schemeClr val="bg1"/>
              </a:solidFill>
            </a:endParaRPr>
          </a:p>
        </p:txBody>
      </p:sp>
      <p:pic>
        <p:nvPicPr>
          <p:cNvPr id="4" name="Picture 3"/>
          <p:cNvPicPr>
            <a:picLocks noChangeAspect="1"/>
          </p:cNvPicPr>
          <p:nvPr/>
        </p:nvPicPr>
        <p:blipFill>
          <a:blip r:embed="rId2"/>
          <a:stretch>
            <a:fillRect/>
          </a:stretch>
        </p:blipFill>
        <p:spPr>
          <a:xfrm>
            <a:off x="457343" y="274638"/>
            <a:ext cx="725487" cy="914479"/>
          </a:xfrm>
          <a:prstGeom prst="rect">
            <a:avLst/>
          </a:prstGeom>
        </p:spPr>
      </p:pic>
    </p:spTree>
    <p:extLst>
      <p:ext uri="{BB962C8B-B14F-4D97-AF65-F5344CB8AC3E}">
        <p14:creationId xmlns:p14="http://schemas.microsoft.com/office/powerpoint/2010/main" val="30973229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a:solidFill>
                  <a:schemeClr val="bg1"/>
                </a:solidFill>
                <a:latin typeface="+mn-lt"/>
              </a:rPr>
              <a:t>   How we Teach Phonics/spelling</a:t>
            </a:r>
          </a:p>
        </p:txBody>
      </p:sp>
      <p:pic>
        <p:nvPicPr>
          <p:cNvPr id="4" name="Content Placeholder 3"/>
          <p:cNvPicPr>
            <a:picLocks noGrp="1" noChangeAspect="1"/>
          </p:cNvPicPr>
          <p:nvPr>
            <p:ph idx="1"/>
          </p:nvPr>
        </p:nvPicPr>
        <p:blipFill>
          <a:blip r:embed="rId2"/>
          <a:stretch>
            <a:fillRect/>
          </a:stretch>
        </p:blipFill>
        <p:spPr>
          <a:xfrm>
            <a:off x="457200" y="274638"/>
            <a:ext cx="725487" cy="914479"/>
          </a:xfrm>
          <a:prstGeom prst="rect">
            <a:avLst/>
          </a:prstGeom>
        </p:spPr>
      </p:pic>
      <p:sp>
        <p:nvSpPr>
          <p:cNvPr id="3" name="TextBox 2">
            <a:extLst>
              <a:ext uri="{FF2B5EF4-FFF2-40B4-BE49-F238E27FC236}">
                <a16:creationId xmlns:a16="http://schemas.microsoft.com/office/drawing/2014/main" id="{4CF00D8E-36DA-4D43-B63F-84814C0E2093}"/>
              </a:ext>
            </a:extLst>
          </p:cNvPr>
          <p:cNvSpPr txBox="1"/>
          <p:nvPr/>
        </p:nvSpPr>
        <p:spPr>
          <a:xfrm>
            <a:off x="179512" y="1556792"/>
            <a:ext cx="8507288" cy="3416320"/>
          </a:xfrm>
          <a:prstGeom prst="rect">
            <a:avLst/>
          </a:prstGeom>
          <a:noFill/>
        </p:spPr>
        <p:txBody>
          <a:bodyPr wrap="square" rtlCol="0">
            <a:spAutoFit/>
          </a:bodyPr>
          <a:lstStyle/>
          <a:p>
            <a:pPr marL="571500" indent="-571500">
              <a:buFont typeface="Arial" panose="020B0604020202020204" pitchFamily="34" charset="0"/>
              <a:buChar char="•"/>
            </a:pPr>
            <a:r>
              <a:rPr lang="en-US" sz="3600" dirty="0">
                <a:solidFill>
                  <a:schemeClr val="bg1"/>
                </a:solidFill>
              </a:rPr>
              <a:t>Phonics will be incorporated into day-to-day teaching. </a:t>
            </a:r>
          </a:p>
          <a:p>
            <a:pPr marL="571500" indent="-571500">
              <a:buFont typeface="Arial" panose="020B0604020202020204" pitchFamily="34" charset="0"/>
              <a:buChar char="•"/>
            </a:pPr>
            <a:r>
              <a:rPr lang="en-US" sz="3600" dirty="0">
                <a:solidFill>
                  <a:schemeClr val="bg1"/>
                </a:solidFill>
              </a:rPr>
              <a:t>Spelling is taught using ESSENTIAL spelling – list will be set up weekly on Google Classroom with a task to complete. </a:t>
            </a:r>
          </a:p>
        </p:txBody>
      </p:sp>
    </p:spTree>
    <p:extLst>
      <p:ext uri="{BB962C8B-B14F-4D97-AF65-F5344CB8AC3E}">
        <p14:creationId xmlns:p14="http://schemas.microsoft.com/office/powerpoint/2010/main" val="21464841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a:solidFill>
                  <a:schemeClr val="bg1"/>
                </a:solidFill>
                <a:latin typeface="+mn-lt"/>
              </a:rPr>
              <a:t>   Spelling booklet </a:t>
            </a:r>
          </a:p>
        </p:txBody>
      </p:sp>
      <p:pic>
        <p:nvPicPr>
          <p:cNvPr id="4" name="Content Placeholder 3"/>
          <p:cNvPicPr>
            <a:picLocks noGrp="1" noChangeAspect="1"/>
          </p:cNvPicPr>
          <p:nvPr>
            <p:ph idx="1"/>
          </p:nvPr>
        </p:nvPicPr>
        <p:blipFill>
          <a:blip r:embed="rId2"/>
          <a:stretch>
            <a:fillRect/>
          </a:stretch>
        </p:blipFill>
        <p:spPr>
          <a:xfrm>
            <a:off x="457200" y="274638"/>
            <a:ext cx="725487" cy="914479"/>
          </a:xfrm>
          <a:prstGeom prst="rect">
            <a:avLst/>
          </a:prstGeom>
        </p:spPr>
      </p:pic>
      <p:sp>
        <p:nvSpPr>
          <p:cNvPr id="6" name="TextBox 5">
            <a:extLst>
              <a:ext uri="{FF2B5EF4-FFF2-40B4-BE49-F238E27FC236}">
                <a16:creationId xmlns:a16="http://schemas.microsoft.com/office/drawing/2014/main" id="{0383E3FC-3659-434B-BCFB-1DCDAEEA6A86}"/>
              </a:ext>
            </a:extLst>
          </p:cNvPr>
          <p:cNvSpPr txBox="1"/>
          <p:nvPr/>
        </p:nvSpPr>
        <p:spPr>
          <a:xfrm>
            <a:off x="457200" y="1628800"/>
            <a:ext cx="8435280" cy="1384995"/>
          </a:xfrm>
          <a:prstGeom prst="rect">
            <a:avLst/>
          </a:prstGeom>
          <a:noFill/>
        </p:spPr>
        <p:txBody>
          <a:bodyPr wrap="square">
            <a:spAutoFit/>
          </a:bodyPr>
          <a:lstStyle/>
          <a:p>
            <a:r>
              <a:rPr lang="en-US" sz="2800" dirty="0">
                <a:solidFill>
                  <a:schemeClr val="bg1"/>
                </a:solidFill>
              </a:rPr>
              <a:t>A list of spelling and a task will be set weekly for homework, children will be asked to complete a task from the spelling booklet to complete. </a:t>
            </a:r>
            <a:endParaRPr lang="en-GB" sz="2800" dirty="0"/>
          </a:p>
        </p:txBody>
      </p:sp>
      <p:pic>
        <p:nvPicPr>
          <p:cNvPr id="10" name="Picture 9">
            <a:extLst>
              <a:ext uri="{FF2B5EF4-FFF2-40B4-BE49-F238E27FC236}">
                <a16:creationId xmlns:a16="http://schemas.microsoft.com/office/drawing/2014/main" id="{D85C1ADC-6184-4366-B8BE-EEF6A17883BF}"/>
              </a:ext>
            </a:extLst>
          </p:cNvPr>
          <p:cNvPicPr>
            <a:picLocks noChangeAspect="1"/>
          </p:cNvPicPr>
          <p:nvPr/>
        </p:nvPicPr>
        <p:blipFill>
          <a:blip r:embed="rId3"/>
          <a:stretch>
            <a:fillRect/>
          </a:stretch>
        </p:blipFill>
        <p:spPr>
          <a:xfrm>
            <a:off x="430274" y="3224957"/>
            <a:ext cx="2411403" cy="3225725"/>
          </a:xfrm>
          <a:prstGeom prst="rect">
            <a:avLst/>
          </a:prstGeom>
        </p:spPr>
      </p:pic>
      <p:pic>
        <p:nvPicPr>
          <p:cNvPr id="12" name="Picture 11">
            <a:extLst>
              <a:ext uri="{FF2B5EF4-FFF2-40B4-BE49-F238E27FC236}">
                <a16:creationId xmlns:a16="http://schemas.microsoft.com/office/drawing/2014/main" id="{EF4880C9-0A46-46C4-9F98-28403825337B}"/>
              </a:ext>
            </a:extLst>
          </p:cNvPr>
          <p:cNvPicPr>
            <a:picLocks noChangeAspect="1"/>
          </p:cNvPicPr>
          <p:nvPr/>
        </p:nvPicPr>
        <p:blipFill>
          <a:blip r:embed="rId4"/>
          <a:stretch>
            <a:fillRect/>
          </a:stretch>
        </p:blipFill>
        <p:spPr>
          <a:xfrm>
            <a:off x="6277708" y="3234290"/>
            <a:ext cx="2411403" cy="3229306"/>
          </a:xfrm>
          <a:prstGeom prst="rect">
            <a:avLst/>
          </a:prstGeom>
        </p:spPr>
      </p:pic>
      <p:pic>
        <p:nvPicPr>
          <p:cNvPr id="14" name="Picture 13">
            <a:extLst>
              <a:ext uri="{FF2B5EF4-FFF2-40B4-BE49-F238E27FC236}">
                <a16:creationId xmlns:a16="http://schemas.microsoft.com/office/drawing/2014/main" id="{780FC7E0-B2B1-44AA-9B9D-7F110AE28BF2}"/>
              </a:ext>
            </a:extLst>
          </p:cNvPr>
          <p:cNvPicPr>
            <a:picLocks noChangeAspect="1"/>
          </p:cNvPicPr>
          <p:nvPr/>
        </p:nvPicPr>
        <p:blipFill>
          <a:blip r:embed="rId5"/>
          <a:stretch>
            <a:fillRect/>
          </a:stretch>
        </p:blipFill>
        <p:spPr>
          <a:xfrm>
            <a:off x="3059832" y="3203280"/>
            <a:ext cx="3023203" cy="2818008"/>
          </a:xfrm>
          <a:prstGeom prst="rect">
            <a:avLst/>
          </a:prstGeom>
        </p:spPr>
      </p:pic>
    </p:spTree>
    <p:extLst>
      <p:ext uri="{BB962C8B-B14F-4D97-AF65-F5344CB8AC3E}">
        <p14:creationId xmlns:p14="http://schemas.microsoft.com/office/powerpoint/2010/main" val="14541958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chemeClr val="bg1"/>
                </a:solidFill>
              </a:rPr>
              <a:t>How we Teach Maths</a:t>
            </a:r>
          </a:p>
        </p:txBody>
      </p:sp>
      <p:sp>
        <p:nvSpPr>
          <p:cNvPr id="3" name="Content Placeholder 2"/>
          <p:cNvSpPr>
            <a:spLocks noGrp="1"/>
          </p:cNvSpPr>
          <p:nvPr>
            <p:ph idx="1"/>
          </p:nvPr>
        </p:nvSpPr>
        <p:spPr>
          <a:xfrm>
            <a:off x="457200" y="1268760"/>
            <a:ext cx="8229600" cy="4857403"/>
          </a:xfrm>
        </p:spPr>
        <p:txBody>
          <a:bodyPr>
            <a:normAutofit/>
          </a:bodyPr>
          <a:lstStyle/>
          <a:p>
            <a:pPr marL="0" indent="0">
              <a:buNone/>
            </a:pPr>
            <a:r>
              <a:rPr lang="en-GB" sz="3200" dirty="0">
                <a:solidFill>
                  <a:schemeClr val="bg1"/>
                </a:solidFill>
              </a:rPr>
              <a:t>Areas in the curriculum </a:t>
            </a:r>
          </a:p>
          <a:p>
            <a:r>
              <a:rPr lang="en-GB" sz="3200" b="1" dirty="0">
                <a:solidFill>
                  <a:schemeClr val="bg1"/>
                </a:solidFill>
              </a:rPr>
              <a:t>Number – number and place value </a:t>
            </a:r>
            <a:r>
              <a:rPr lang="en-GB" sz="3200" dirty="0">
                <a:solidFill>
                  <a:schemeClr val="bg1"/>
                </a:solidFill>
              </a:rPr>
              <a:t>	</a:t>
            </a:r>
          </a:p>
          <a:p>
            <a:r>
              <a:rPr lang="en-GB" sz="3200" b="1" dirty="0">
                <a:solidFill>
                  <a:schemeClr val="bg1"/>
                </a:solidFill>
              </a:rPr>
              <a:t>Number – addition and subtraction </a:t>
            </a:r>
            <a:r>
              <a:rPr lang="en-GB" sz="3200" dirty="0">
                <a:solidFill>
                  <a:schemeClr val="bg1"/>
                </a:solidFill>
              </a:rPr>
              <a:t>	</a:t>
            </a:r>
          </a:p>
          <a:p>
            <a:r>
              <a:rPr lang="en-GB" sz="3200" b="1" dirty="0">
                <a:solidFill>
                  <a:schemeClr val="bg1"/>
                </a:solidFill>
              </a:rPr>
              <a:t>Number – multiplication and division </a:t>
            </a:r>
            <a:r>
              <a:rPr lang="en-GB" sz="3200" dirty="0">
                <a:solidFill>
                  <a:schemeClr val="bg1"/>
                </a:solidFill>
              </a:rPr>
              <a:t>	</a:t>
            </a:r>
          </a:p>
          <a:p>
            <a:r>
              <a:rPr lang="en-GB" sz="3200" b="1" dirty="0">
                <a:solidFill>
                  <a:schemeClr val="bg1"/>
                </a:solidFill>
              </a:rPr>
              <a:t>Number – fractions</a:t>
            </a:r>
            <a:endParaRPr lang="en-GB" sz="3200" dirty="0">
              <a:solidFill>
                <a:schemeClr val="bg1"/>
              </a:solidFill>
            </a:endParaRPr>
          </a:p>
          <a:p>
            <a:r>
              <a:rPr lang="en-GB" sz="3200" b="1" dirty="0">
                <a:solidFill>
                  <a:schemeClr val="bg1"/>
                </a:solidFill>
              </a:rPr>
              <a:t>Measurement </a:t>
            </a:r>
          </a:p>
          <a:p>
            <a:r>
              <a:rPr lang="en-GB" sz="3200" b="1" dirty="0">
                <a:solidFill>
                  <a:schemeClr val="bg1"/>
                </a:solidFill>
              </a:rPr>
              <a:t>Geometry</a:t>
            </a:r>
          </a:p>
          <a:p>
            <a:r>
              <a:rPr lang="en-GB" sz="3200" b="1" dirty="0">
                <a:solidFill>
                  <a:schemeClr val="bg1"/>
                </a:solidFill>
              </a:rPr>
              <a:t>Statistics</a:t>
            </a:r>
            <a:r>
              <a:rPr lang="en-GB" dirty="0">
                <a:solidFill>
                  <a:schemeClr val="bg1"/>
                </a:solidFill>
              </a:rPr>
              <a:t>	</a:t>
            </a:r>
          </a:p>
          <a:p>
            <a:pPr marL="0" indent="0">
              <a:buNone/>
            </a:pPr>
            <a:endParaRPr lang="en-GB" dirty="0">
              <a:solidFill>
                <a:srgbClr val="FF0000"/>
              </a:solidFill>
            </a:endParaRPr>
          </a:p>
        </p:txBody>
      </p:sp>
      <p:pic>
        <p:nvPicPr>
          <p:cNvPr id="4" name="Picture 3"/>
          <p:cNvPicPr>
            <a:picLocks noChangeAspect="1"/>
          </p:cNvPicPr>
          <p:nvPr/>
        </p:nvPicPr>
        <p:blipFill>
          <a:blip r:embed="rId2"/>
          <a:stretch>
            <a:fillRect/>
          </a:stretch>
        </p:blipFill>
        <p:spPr>
          <a:xfrm>
            <a:off x="827584" y="282793"/>
            <a:ext cx="725487" cy="914479"/>
          </a:xfrm>
          <a:prstGeom prst="rect">
            <a:avLst/>
          </a:prstGeom>
        </p:spPr>
      </p:pic>
    </p:spTree>
    <p:extLst>
      <p:ext uri="{BB962C8B-B14F-4D97-AF65-F5344CB8AC3E}">
        <p14:creationId xmlns:p14="http://schemas.microsoft.com/office/powerpoint/2010/main" val="28655774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a:solidFill>
                  <a:schemeClr val="bg1"/>
                </a:solidFill>
              </a:rPr>
              <a:t>How can you help your child? </a:t>
            </a:r>
          </a:p>
        </p:txBody>
      </p:sp>
      <p:sp>
        <p:nvSpPr>
          <p:cNvPr id="3" name="Content Placeholder 2"/>
          <p:cNvSpPr>
            <a:spLocks noGrp="1"/>
          </p:cNvSpPr>
          <p:nvPr>
            <p:ph idx="1"/>
          </p:nvPr>
        </p:nvSpPr>
        <p:spPr>
          <a:xfrm>
            <a:off x="287524" y="1628800"/>
            <a:ext cx="8568952" cy="4525963"/>
          </a:xfrm>
        </p:spPr>
        <p:txBody>
          <a:bodyPr>
            <a:normAutofit/>
          </a:bodyPr>
          <a:lstStyle/>
          <a:p>
            <a:r>
              <a:rPr lang="en-US" dirty="0">
                <a:solidFill>
                  <a:schemeClr val="bg1"/>
                </a:solidFill>
              </a:rPr>
              <a:t>Continue to support your child at home by reading with them daily and discussing the book with them – use </a:t>
            </a:r>
            <a:r>
              <a:rPr lang="en-US" dirty="0" err="1">
                <a:solidFill>
                  <a:schemeClr val="bg1"/>
                </a:solidFill>
              </a:rPr>
              <a:t>GoRead</a:t>
            </a:r>
            <a:r>
              <a:rPr lang="en-US" dirty="0">
                <a:solidFill>
                  <a:schemeClr val="bg1"/>
                </a:solidFill>
              </a:rPr>
              <a:t> to record.</a:t>
            </a:r>
          </a:p>
          <a:p>
            <a:r>
              <a:rPr lang="en-US" dirty="0">
                <a:solidFill>
                  <a:schemeClr val="bg1"/>
                </a:solidFill>
              </a:rPr>
              <a:t>Practicing their timetables on Rockstars.</a:t>
            </a:r>
          </a:p>
          <a:p>
            <a:r>
              <a:rPr lang="en-US" dirty="0">
                <a:solidFill>
                  <a:schemeClr val="bg1"/>
                </a:solidFill>
              </a:rPr>
              <a:t>Purple Mash activities set related to topic.</a:t>
            </a:r>
          </a:p>
          <a:p>
            <a:r>
              <a:rPr lang="en-US" dirty="0">
                <a:solidFill>
                  <a:schemeClr val="bg1"/>
                </a:solidFill>
              </a:rPr>
              <a:t>Read Wednesday Word as a family and discuss the tasks.</a:t>
            </a:r>
          </a:p>
          <a:p>
            <a:endParaRPr lang="en-GB" dirty="0">
              <a:solidFill>
                <a:schemeClr val="bg1"/>
              </a:solidFill>
            </a:endParaRPr>
          </a:p>
        </p:txBody>
      </p:sp>
      <p:pic>
        <p:nvPicPr>
          <p:cNvPr id="4" name="Picture 3"/>
          <p:cNvPicPr>
            <a:picLocks noChangeAspect="1"/>
          </p:cNvPicPr>
          <p:nvPr/>
        </p:nvPicPr>
        <p:blipFill>
          <a:blip r:embed="rId2"/>
          <a:stretch>
            <a:fillRect/>
          </a:stretch>
        </p:blipFill>
        <p:spPr>
          <a:xfrm>
            <a:off x="611560" y="402927"/>
            <a:ext cx="725487" cy="914479"/>
          </a:xfrm>
          <a:prstGeom prst="rect">
            <a:avLst/>
          </a:prstGeom>
        </p:spPr>
      </p:pic>
    </p:spTree>
    <p:extLst>
      <p:ext uri="{BB962C8B-B14F-4D97-AF65-F5344CB8AC3E}">
        <p14:creationId xmlns:p14="http://schemas.microsoft.com/office/powerpoint/2010/main" val="9819244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1560" y="-3123"/>
            <a:ext cx="8229600" cy="1143000"/>
          </a:xfrm>
        </p:spPr>
        <p:txBody>
          <a:bodyPr>
            <a:normAutofit/>
          </a:bodyPr>
          <a:lstStyle/>
          <a:p>
            <a:r>
              <a:rPr lang="en-GB" sz="4000" b="1" dirty="0">
                <a:solidFill>
                  <a:schemeClr val="bg1"/>
                </a:solidFill>
              </a:rPr>
              <a:t>Home learning Expectations  </a:t>
            </a:r>
          </a:p>
        </p:txBody>
      </p:sp>
      <p:sp>
        <p:nvSpPr>
          <p:cNvPr id="3" name="Content Placeholder 2"/>
          <p:cNvSpPr>
            <a:spLocks noGrp="1"/>
          </p:cNvSpPr>
          <p:nvPr>
            <p:ph idx="1"/>
          </p:nvPr>
        </p:nvSpPr>
        <p:spPr>
          <a:xfrm>
            <a:off x="52522" y="1126895"/>
            <a:ext cx="9091477" cy="4717851"/>
          </a:xfrm>
        </p:spPr>
        <p:txBody>
          <a:bodyPr>
            <a:normAutofit lnSpcReduction="10000"/>
          </a:bodyPr>
          <a:lstStyle/>
          <a:p>
            <a:r>
              <a:rPr lang="en-US" b="1" dirty="0">
                <a:solidFill>
                  <a:schemeClr val="bg1"/>
                </a:solidFill>
              </a:rPr>
              <a:t>Daily Reading – </a:t>
            </a:r>
            <a:r>
              <a:rPr lang="en-US" dirty="0">
                <a:solidFill>
                  <a:schemeClr val="bg1"/>
                </a:solidFill>
              </a:rPr>
              <a:t>20 minutes (Child to record on </a:t>
            </a:r>
            <a:r>
              <a:rPr lang="en-US" dirty="0" err="1">
                <a:solidFill>
                  <a:schemeClr val="bg1"/>
                </a:solidFill>
              </a:rPr>
              <a:t>GoRead</a:t>
            </a:r>
            <a:r>
              <a:rPr lang="en-US" dirty="0">
                <a:solidFill>
                  <a:schemeClr val="bg1"/>
                </a:solidFill>
              </a:rPr>
              <a:t>)</a:t>
            </a:r>
          </a:p>
          <a:p>
            <a:r>
              <a:rPr lang="en-US" b="1" dirty="0">
                <a:solidFill>
                  <a:schemeClr val="bg1"/>
                </a:solidFill>
              </a:rPr>
              <a:t>Weekly spelling activity set on Google Classroom</a:t>
            </a:r>
          </a:p>
          <a:p>
            <a:r>
              <a:rPr lang="en-US" b="1" dirty="0">
                <a:solidFill>
                  <a:schemeClr val="bg1"/>
                </a:solidFill>
              </a:rPr>
              <a:t>Google Classroom – </a:t>
            </a:r>
            <a:r>
              <a:rPr lang="en-US" dirty="0">
                <a:solidFill>
                  <a:schemeClr val="bg1"/>
                </a:solidFill>
              </a:rPr>
              <a:t>activity set by class teacher</a:t>
            </a:r>
          </a:p>
          <a:p>
            <a:r>
              <a:rPr lang="en-US" b="1" dirty="0">
                <a:solidFill>
                  <a:schemeClr val="bg1"/>
                </a:solidFill>
              </a:rPr>
              <a:t>Times Tables Rock Stars – </a:t>
            </a:r>
            <a:r>
              <a:rPr lang="en-US" dirty="0">
                <a:solidFill>
                  <a:schemeClr val="bg1"/>
                </a:solidFill>
              </a:rPr>
              <a:t>20 minutes 3x per week</a:t>
            </a:r>
          </a:p>
          <a:p>
            <a:r>
              <a:rPr lang="en-US" b="1" dirty="0">
                <a:solidFill>
                  <a:schemeClr val="bg1"/>
                </a:solidFill>
              </a:rPr>
              <a:t>Share the weekly Wednesday word Gospel reading with your child. Complete the age-appropriate activities. Use the discussion questions to talk about the Gospel reading.</a:t>
            </a:r>
          </a:p>
        </p:txBody>
      </p:sp>
      <p:pic>
        <p:nvPicPr>
          <p:cNvPr id="4" name="Picture 3"/>
          <p:cNvPicPr>
            <a:picLocks noChangeAspect="1"/>
          </p:cNvPicPr>
          <p:nvPr/>
        </p:nvPicPr>
        <p:blipFill>
          <a:blip r:embed="rId2"/>
          <a:stretch>
            <a:fillRect/>
          </a:stretch>
        </p:blipFill>
        <p:spPr>
          <a:xfrm>
            <a:off x="172748" y="111138"/>
            <a:ext cx="725487" cy="914479"/>
          </a:xfrm>
          <a:prstGeom prst="rect">
            <a:avLst/>
          </a:prstGeom>
        </p:spPr>
      </p:pic>
      <p:pic>
        <p:nvPicPr>
          <p:cNvPr id="5" name="Picture 2">
            <a:extLst>
              <a:ext uri="{FF2B5EF4-FFF2-40B4-BE49-F238E27FC236}">
                <a16:creationId xmlns:a16="http://schemas.microsoft.com/office/drawing/2014/main" id="{6449ED85-4EA2-45BE-9F4C-A9FB783EAA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40" y="5732004"/>
            <a:ext cx="1963590" cy="8989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a:extLst>
              <a:ext uri="{FF2B5EF4-FFF2-40B4-BE49-F238E27FC236}">
                <a16:creationId xmlns:a16="http://schemas.microsoft.com/office/drawing/2014/main" id="{F1AD860D-D7D0-4504-B51B-679EF985E179}"/>
              </a:ext>
            </a:extLst>
          </p:cNvPr>
          <p:cNvPicPr>
            <a:picLocks noChangeAspect="1"/>
          </p:cNvPicPr>
          <p:nvPr/>
        </p:nvPicPr>
        <p:blipFill>
          <a:blip r:embed="rId4"/>
          <a:stretch>
            <a:fillRect/>
          </a:stretch>
        </p:blipFill>
        <p:spPr>
          <a:xfrm>
            <a:off x="2316973" y="5580530"/>
            <a:ext cx="2915816" cy="1201940"/>
          </a:xfrm>
          <a:prstGeom prst="rect">
            <a:avLst/>
          </a:prstGeom>
        </p:spPr>
      </p:pic>
      <p:pic>
        <p:nvPicPr>
          <p:cNvPr id="9" name="Picture 8">
            <a:extLst>
              <a:ext uri="{FF2B5EF4-FFF2-40B4-BE49-F238E27FC236}">
                <a16:creationId xmlns:a16="http://schemas.microsoft.com/office/drawing/2014/main" id="{7F8F0E84-5017-4974-A96A-B5541C88F342}"/>
              </a:ext>
            </a:extLst>
          </p:cNvPr>
          <p:cNvPicPr>
            <a:picLocks noChangeAspect="1"/>
          </p:cNvPicPr>
          <p:nvPr/>
        </p:nvPicPr>
        <p:blipFill>
          <a:blip r:embed="rId5"/>
          <a:stretch>
            <a:fillRect/>
          </a:stretch>
        </p:blipFill>
        <p:spPr>
          <a:xfrm>
            <a:off x="7380312" y="5319819"/>
            <a:ext cx="1832223" cy="1576709"/>
          </a:xfrm>
          <a:prstGeom prst="rect">
            <a:avLst/>
          </a:prstGeom>
        </p:spPr>
      </p:pic>
      <p:pic>
        <p:nvPicPr>
          <p:cNvPr id="1026" name="Picture 2" descr="GoRead™ The Digital Reading Record">
            <a:extLst>
              <a:ext uri="{FF2B5EF4-FFF2-40B4-BE49-F238E27FC236}">
                <a16:creationId xmlns:a16="http://schemas.microsoft.com/office/drawing/2014/main" id="{19208B86-E626-41E5-B056-926971C03C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88953" y="5327080"/>
            <a:ext cx="1428750"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36095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chemeClr val="bg1"/>
                </a:solidFill>
              </a:rPr>
              <a:t>Mass and Class Masses</a:t>
            </a:r>
          </a:p>
        </p:txBody>
      </p:sp>
      <p:sp>
        <p:nvSpPr>
          <p:cNvPr id="3" name="Content Placeholder 2"/>
          <p:cNvSpPr>
            <a:spLocks noGrp="1"/>
          </p:cNvSpPr>
          <p:nvPr>
            <p:ph idx="1"/>
          </p:nvPr>
        </p:nvSpPr>
        <p:spPr>
          <a:xfrm>
            <a:off x="318356" y="1780266"/>
            <a:ext cx="8574124" cy="4713387"/>
          </a:xfrm>
        </p:spPr>
        <p:txBody>
          <a:bodyPr>
            <a:normAutofit/>
          </a:bodyPr>
          <a:lstStyle/>
          <a:p>
            <a:r>
              <a:rPr lang="en-GB" dirty="0">
                <a:solidFill>
                  <a:schemeClr val="bg1"/>
                </a:solidFill>
              </a:rPr>
              <a:t>We will begin this year by holding Mass in school for the children only.</a:t>
            </a:r>
          </a:p>
          <a:p>
            <a:r>
              <a:rPr lang="en-GB" dirty="0">
                <a:solidFill>
                  <a:schemeClr val="bg1"/>
                </a:solidFill>
              </a:rPr>
              <a:t>We hope to progress to whole school Masses and class Masses where we invite our parents and wider community to attend.</a:t>
            </a:r>
          </a:p>
          <a:p>
            <a:r>
              <a:rPr lang="en-GB" dirty="0">
                <a:solidFill>
                  <a:schemeClr val="bg1"/>
                </a:solidFill>
              </a:rPr>
              <a:t>We will update our school community on this through the next term.</a:t>
            </a:r>
          </a:p>
        </p:txBody>
      </p:sp>
      <p:pic>
        <p:nvPicPr>
          <p:cNvPr id="4" name="Picture 3"/>
          <p:cNvPicPr>
            <a:picLocks noChangeAspect="1"/>
          </p:cNvPicPr>
          <p:nvPr/>
        </p:nvPicPr>
        <p:blipFill>
          <a:blip r:embed="rId2"/>
          <a:stretch>
            <a:fillRect/>
          </a:stretch>
        </p:blipFill>
        <p:spPr>
          <a:xfrm>
            <a:off x="971600" y="364347"/>
            <a:ext cx="725487" cy="914479"/>
          </a:xfrm>
          <a:prstGeom prst="rect">
            <a:avLst/>
          </a:prstGeom>
        </p:spPr>
      </p:pic>
    </p:spTree>
    <p:extLst>
      <p:ext uri="{BB962C8B-B14F-4D97-AF65-F5344CB8AC3E}">
        <p14:creationId xmlns:p14="http://schemas.microsoft.com/office/powerpoint/2010/main" val="40715918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a:solidFill>
                  <a:schemeClr val="bg1"/>
                </a:solidFill>
              </a:rPr>
              <a:t>About me…</a:t>
            </a:r>
          </a:p>
        </p:txBody>
      </p:sp>
      <p:sp>
        <p:nvSpPr>
          <p:cNvPr id="3" name="Content Placeholder 2"/>
          <p:cNvSpPr>
            <a:spLocks noGrp="1"/>
          </p:cNvSpPr>
          <p:nvPr>
            <p:ph idx="1"/>
          </p:nvPr>
        </p:nvSpPr>
        <p:spPr>
          <a:xfrm>
            <a:off x="179512" y="1844824"/>
            <a:ext cx="8640960" cy="4315619"/>
          </a:xfrm>
        </p:spPr>
        <p:txBody>
          <a:bodyPr>
            <a:normAutofit/>
          </a:bodyPr>
          <a:lstStyle/>
          <a:p>
            <a:r>
              <a:rPr lang="en-GB" dirty="0" smtClean="0">
                <a:solidFill>
                  <a:schemeClr val="bg1"/>
                </a:solidFill>
              </a:rPr>
              <a:t>I have been teaching for 22 years in schools in London.</a:t>
            </a:r>
          </a:p>
          <a:p>
            <a:r>
              <a:rPr lang="en-GB" dirty="0" smtClean="0">
                <a:solidFill>
                  <a:schemeClr val="bg1"/>
                </a:solidFill>
              </a:rPr>
              <a:t>Family originally from Ireland. </a:t>
            </a:r>
            <a:endParaRPr lang="en-GB" dirty="0" smtClean="0">
              <a:solidFill>
                <a:schemeClr val="bg1"/>
              </a:solidFill>
            </a:endParaRPr>
          </a:p>
          <a:p>
            <a:r>
              <a:rPr lang="en-GB" dirty="0" smtClean="0">
                <a:solidFill>
                  <a:schemeClr val="bg1"/>
                </a:solidFill>
              </a:rPr>
              <a:t>Relocated to Hertford 3 years ago and joined the Holy Family.</a:t>
            </a:r>
          </a:p>
          <a:p>
            <a:r>
              <a:rPr lang="en-GB" dirty="0" smtClean="0">
                <a:solidFill>
                  <a:schemeClr val="bg1"/>
                </a:solidFill>
              </a:rPr>
              <a:t>Degree in music and enjoy singing and </a:t>
            </a:r>
            <a:r>
              <a:rPr lang="en-GB" dirty="0" err="1" smtClean="0">
                <a:solidFill>
                  <a:schemeClr val="bg1"/>
                </a:solidFill>
              </a:rPr>
              <a:t>amdram</a:t>
            </a:r>
            <a:r>
              <a:rPr lang="en-GB" dirty="0" smtClean="0">
                <a:solidFill>
                  <a:schemeClr val="bg1"/>
                </a:solidFill>
              </a:rPr>
              <a:t>!</a:t>
            </a:r>
          </a:p>
          <a:p>
            <a:endParaRPr lang="en-GB" dirty="0">
              <a:solidFill>
                <a:schemeClr val="bg1"/>
              </a:solidFill>
            </a:endParaRPr>
          </a:p>
        </p:txBody>
      </p:sp>
      <p:pic>
        <p:nvPicPr>
          <p:cNvPr id="4" name="Picture 3"/>
          <p:cNvPicPr>
            <a:picLocks noChangeAspect="1"/>
          </p:cNvPicPr>
          <p:nvPr/>
        </p:nvPicPr>
        <p:blipFill>
          <a:blip r:embed="rId2"/>
          <a:stretch>
            <a:fillRect/>
          </a:stretch>
        </p:blipFill>
        <p:spPr>
          <a:xfrm>
            <a:off x="277986" y="188640"/>
            <a:ext cx="909638" cy="1155240"/>
          </a:xfrm>
          <a:prstGeom prst="rect">
            <a:avLst/>
          </a:prstGeom>
        </p:spPr>
      </p:pic>
    </p:spTree>
    <p:extLst>
      <p:ext uri="{BB962C8B-B14F-4D97-AF65-F5344CB8AC3E}">
        <p14:creationId xmlns:p14="http://schemas.microsoft.com/office/powerpoint/2010/main" val="23358675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chemeClr val="bg1"/>
                </a:solidFill>
              </a:rPr>
              <a:t>Sports/Outdoor learning </a:t>
            </a:r>
          </a:p>
        </p:txBody>
      </p:sp>
      <p:sp>
        <p:nvSpPr>
          <p:cNvPr id="3" name="Content Placeholder 2"/>
          <p:cNvSpPr>
            <a:spLocks noGrp="1"/>
          </p:cNvSpPr>
          <p:nvPr>
            <p:ph idx="1"/>
          </p:nvPr>
        </p:nvSpPr>
        <p:spPr>
          <a:xfrm>
            <a:off x="437362" y="1772816"/>
            <a:ext cx="8383109" cy="4525963"/>
          </a:xfrm>
        </p:spPr>
        <p:txBody>
          <a:bodyPr>
            <a:normAutofit/>
          </a:bodyPr>
          <a:lstStyle/>
          <a:p>
            <a:r>
              <a:rPr lang="en-US" dirty="0">
                <a:solidFill>
                  <a:schemeClr val="bg1"/>
                </a:solidFill>
              </a:rPr>
              <a:t>PE and </a:t>
            </a:r>
            <a:r>
              <a:rPr lang="en-US" dirty="0" smtClean="0">
                <a:solidFill>
                  <a:schemeClr val="bg1"/>
                </a:solidFill>
              </a:rPr>
              <a:t>LOTC will </a:t>
            </a:r>
            <a:r>
              <a:rPr lang="en-US" dirty="0">
                <a:solidFill>
                  <a:schemeClr val="bg1"/>
                </a:solidFill>
              </a:rPr>
              <a:t>be on </a:t>
            </a:r>
            <a:r>
              <a:rPr lang="en-US" dirty="0" smtClean="0">
                <a:solidFill>
                  <a:schemeClr val="bg1"/>
                </a:solidFill>
              </a:rPr>
              <a:t>Wedne</a:t>
            </a:r>
            <a:r>
              <a:rPr lang="en-US" dirty="0" smtClean="0">
                <a:solidFill>
                  <a:schemeClr val="bg1"/>
                </a:solidFill>
              </a:rPr>
              <a:t>sday</a:t>
            </a:r>
            <a:r>
              <a:rPr lang="en-US" dirty="0">
                <a:solidFill>
                  <a:schemeClr val="bg1"/>
                </a:solidFill>
              </a:rPr>
              <a:t>; </a:t>
            </a:r>
          </a:p>
          <a:p>
            <a:r>
              <a:rPr lang="en-US" dirty="0">
                <a:solidFill>
                  <a:schemeClr val="bg1"/>
                </a:solidFill>
              </a:rPr>
              <a:t>Children need to wear their PE kit into school, dark (Black or navy) joggers (no brands)</a:t>
            </a:r>
          </a:p>
          <a:p>
            <a:r>
              <a:rPr lang="en-US" dirty="0">
                <a:solidFill>
                  <a:schemeClr val="bg1"/>
                </a:solidFill>
              </a:rPr>
              <a:t>School sweatshirt or cardigan</a:t>
            </a:r>
          </a:p>
          <a:p>
            <a:r>
              <a:rPr lang="en-US" dirty="0">
                <a:solidFill>
                  <a:schemeClr val="bg1"/>
                </a:solidFill>
              </a:rPr>
              <a:t>Trainers (black if possible)</a:t>
            </a:r>
          </a:p>
          <a:p>
            <a:r>
              <a:rPr lang="en-US" dirty="0">
                <a:solidFill>
                  <a:schemeClr val="bg1"/>
                </a:solidFill>
              </a:rPr>
              <a:t>Raincoat</a:t>
            </a:r>
          </a:p>
          <a:p>
            <a:r>
              <a:rPr lang="en-US" dirty="0">
                <a:solidFill>
                  <a:schemeClr val="bg1"/>
                </a:solidFill>
              </a:rPr>
              <a:t>Wellies – can be left in school. </a:t>
            </a:r>
            <a:endParaRPr lang="en-GB" dirty="0">
              <a:solidFill>
                <a:schemeClr val="bg1"/>
              </a:solidFill>
            </a:endParaRPr>
          </a:p>
        </p:txBody>
      </p:sp>
      <p:pic>
        <p:nvPicPr>
          <p:cNvPr id="4" name="Picture 3"/>
          <p:cNvPicPr>
            <a:picLocks noChangeAspect="1"/>
          </p:cNvPicPr>
          <p:nvPr/>
        </p:nvPicPr>
        <p:blipFill>
          <a:blip r:embed="rId2"/>
          <a:stretch>
            <a:fillRect/>
          </a:stretch>
        </p:blipFill>
        <p:spPr>
          <a:xfrm>
            <a:off x="755576" y="388898"/>
            <a:ext cx="725487" cy="914479"/>
          </a:xfrm>
          <a:prstGeom prst="rect">
            <a:avLst/>
          </a:prstGeom>
        </p:spPr>
      </p:pic>
    </p:spTree>
    <p:extLst>
      <p:ext uri="{BB962C8B-B14F-4D97-AF65-F5344CB8AC3E}">
        <p14:creationId xmlns:p14="http://schemas.microsoft.com/office/powerpoint/2010/main" val="35426592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chemeClr val="bg1"/>
                </a:solidFill>
              </a:rPr>
              <a:t>Our class page…</a:t>
            </a:r>
          </a:p>
        </p:txBody>
      </p:sp>
      <p:sp>
        <p:nvSpPr>
          <p:cNvPr id="3" name="Content Placeholder 2"/>
          <p:cNvSpPr>
            <a:spLocks noGrp="1"/>
          </p:cNvSpPr>
          <p:nvPr>
            <p:ph idx="1"/>
          </p:nvPr>
        </p:nvSpPr>
        <p:spPr>
          <a:xfrm>
            <a:off x="251520" y="1600200"/>
            <a:ext cx="8640960" cy="4525963"/>
          </a:xfrm>
        </p:spPr>
        <p:txBody>
          <a:bodyPr/>
          <a:lstStyle/>
          <a:p>
            <a:r>
              <a:rPr lang="en-GB" dirty="0">
                <a:solidFill>
                  <a:schemeClr val="bg1"/>
                </a:solidFill>
              </a:rPr>
              <a:t>Will be updated by me at different points throughout the year (at least once every half term) with photographs, letters and information. </a:t>
            </a:r>
          </a:p>
        </p:txBody>
      </p:sp>
      <p:pic>
        <p:nvPicPr>
          <p:cNvPr id="4" name="Picture 3"/>
          <p:cNvPicPr>
            <a:picLocks noChangeAspect="1"/>
          </p:cNvPicPr>
          <p:nvPr/>
        </p:nvPicPr>
        <p:blipFill>
          <a:blip r:embed="rId2"/>
          <a:stretch>
            <a:fillRect/>
          </a:stretch>
        </p:blipFill>
        <p:spPr>
          <a:xfrm>
            <a:off x="1043608" y="388898"/>
            <a:ext cx="725487" cy="914479"/>
          </a:xfrm>
          <a:prstGeom prst="rect">
            <a:avLst/>
          </a:prstGeom>
        </p:spPr>
      </p:pic>
      <p:pic>
        <p:nvPicPr>
          <p:cNvPr id="6" name="Picture 5">
            <a:extLst>
              <a:ext uri="{FF2B5EF4-FFF2-40B4-BE49-F238E27FC236}">
                <a16:creationId xmlns:a16="http://schemas.microsoft.com/office/drawing/2014/main" id="{98CA96DA-FABE-4CDD-B74E-AA167D3A7456}"/>
              </a:ext>
            </a:extLst>
          </p:cNvPr>
          <p:cNvPicPr>
            <a:picLocks noChangeAspect="1"/>
          </p:cNvPicPr>
          <p:nvPr/>
        </p:nvPicPr>
        <p:blipFill>
          <a:blip r:embed="rId3"/>
          <a:stretch>
            <a:fillRect/>
          </a:stretch>
        </p:blipFill>
        <p:spPr>
          <a:xfrm>
            <a:off x="2915816" y="3248469"/>
            <a:ext cx="4104456" cy="3308349"/>
          </a:xfrm>
          <a:prstGeom prst="rect">
            <a:avLst/>
          </a:prstGeom>
        </p:spPr>
      </p:pic>
    </p:spTree>
    <p:extLst>
      <p:ext uri="{BB962C8B-B14F-4D97-AF65-F5344CB8AC3E}">
        <p14:creationId xmlns:p14="http://schemas.microsoft.com/office/powerpoint/2010/main" val="6279874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chemeClr val="bg1"/>
                </a:solidFill>
              </a:rPr>
              <a:t>Connecting ….</a:t>
            </a:r>
          </a:p>
        </p:txBody>
      </p:sp>
      <p:sp>
        <p:nvSpPr>
          <p:cNvPr id="3" name="Content Placeholder 2"/>
          <p:cNvSpPr>
            <a:spLocks noGrp="1"/>
          </p:cNvSpPr>
          <p:nvPr>
            <p:ph idx="1"/>
          </p:nvPr>
        </p:nvSpPr>
        <p:spPr>
          <a:xfrm>
            <a:off x="251520" y="1988840"/>
            <a:ext cx="8640960" cy="4137323"/>
          </a:xfrm>
        </p:spPr>
        <p:txBody>
          <a:bodyPr/>
          <a:lstStyle/>
          <a:p>
            <a:r>
              <a:rPr lang="en-US" dirty="0">
                <a:solidFill>
                  <a:schemeClr val="bg1"/>
                </a:solidFill>
              </a:rPr>
              <a:t>Twitter is updated regularly with different information, please follow us.</a:t>
            </a:r>
          </a:p>
          <a:p>
            <a:r>
              <a:rPr lang="en-US" dirty="0">
                <a:solidFill>
                  <a:schemeClr val="bg1"/>
                </a:solidFill>
              </a:rPr>
              <a:t>Facebook – Holy Family page</a:t>
            </a:r>
          </a:p>
          <a:p>
            <a:r>
              <a:rPr lang="en-US" dirty="0">
                <a:solidFill>
                  <a:schemeClr val="bg1"/>
                </a:solidFill>
              </a:rPr>
              <a:t>Year 5 email – </a:t>
            </a:r>
            <a:r>
              <a:rPr lang="en-US" dirty="0">
                <a:solidFill>
                  <a:schemeClr val="bg1"/>
                </a:solidFill>
                <a:hlinkClick r:id="rId2"/>
              </a:rPr>
              <a:t>Year5@holyfamily.herts.sch.uk</a:t>
            </a:r>
            <a:endParaRPr lang="en-US" dirty="0">
              <a:solidFill>
                <a:schemeClr val="bg1"/>
              </a:solidFill>
            </a:endParaRPr>
          </a:p>
          <a:p>
            <a:endParaRPr lang="en-US" dirty="0">
              <a:solidFill>
                <a:schemeClr val="bg1"/>
              </a:solidFill>
            </a:endParaRPr>
          </a:p>
        </p:txBody>
      </p:sp>
      <p:pic>
        <p:nvPicPr>
          <p:cNvPr id="4" name="Picture 3"/>
          <p:cNvPicPr>
            <a:picLocks noChangeAspect="1"/>
          </p:cNvPicPr>
          <p:nvPr/>
        </p:nvPicPr>
        <p:blipFill>
          <a:blip r:embed="rId3"/>
          <a:stretch>
            <a:fillRect/>
          </a:stretch>
        </p:blipFill>
        <p:spPr>
          <a:xfrm>
            <a:off x="1043608" y="388898"/>
            <a:ext cx="725487" cy="914479"/>
          </a:xfrm>
          <a:prstGeom prst="rect">
            <a:avLst/>
          </a:prstGeom>
        </p:spPr>
      </p:pic>
      <p:pic>
        <p:nvPicPr>
          <p:cNvPr id="5" name="Picture 4"/>
          <p:cNvPicPr>
            <a:picLocks noChangeAspect="1"/>
          </p:cNvPicPr>
          <p:nvPr/>
        </p:nvPicPr>
        <p:blipFill>
          <a:blip r:embed="rId4"/>
          <a:stretch>
            <a:fillRect/>
          </a:stretch>
        </p:blipFill>
        <p:spPr>
          <a:xfrm>
            <a:off x="1115616" y="4528492"/>
            <a:ext cx="1822862" cy="1822862"/>
          </a:xfrm>
          <a:prstGeom prst="rect">
            <a:avLst/>
          </a:prstGeom>
        </p:spPr>
      </p:pic>
      <p:pic>
        <p:nvPicPr>
          <p:cNvPr id="6" name="Picture 5"/>
          <p:cNvPicPr>
            <a:picLocks noChangeAspect="1"/>
          </p:cNvPicPr>
          <p:nvPr/>
        </p:nvPicPr>
        <p:blipFill>
          <a:blip r:embed="rId5"/>
          <a:stretch>
            <a:fillRect/>
          </a:stretch>
        </p:blipFill>
        <p:spPr>
          <a:xfrm>
            <a:off x="4139952" y="4552878"/>
            <a:ext cx="2365453" cy="1774090"/>
          </a:xfrm>
          <a:prstGeom prst="rect">
            <a:avLst/>
          </a:prstGeom>
        </p:spPr>
      </p:pic>
    </p:spTree>
    <p:extLst>
      <p:ext uri="{BB962C8B-B14F-4D97-AF65-F5344CB8AC3E}">
        <p14:creationId xmlns:p14="http://schemas.microsoft.com/office/powerpoint/2010/main" val="29573920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GB" sz="9600" dirty="0">
                <a:solidFill>
                  <a:schemeClr val="bg1"/>
                </a:solidFill>
              </a:rPr>
              <a:t>Any Questions?</a:t>
            </a:r>
          </a:p>
        </p:txBody>
      </p:sp>
      <p:pic>
        <p:nvPicPr>
          <p:cNvPr id="2" name="Picture 1"/>
          <p:cNvPicPr>
            <a:picLocks noChangeAspect="1"/>
          </p:cNvPicPr>
          <p:nvPr/>
        </p:nvPicPr>
        <p:blipFill>
          <a:blip r:embed="rId2"/>
          <a:stretch>
            <a:fillRect/>
          </a:stretch>
        </p:blipFill>
        <p:spPr>
          <a:xfrm>
            <a:off x="4086426" y="3863181"/>
            <a:ext cx="971148" cy="1224136"/>
          </a:xfrm>
          <a:prstGeom prst="rect">
            <a:avLst/>
          </a:prstGeom>
        </p:spPr>
      </p:pic>
    </p:spTree>
    <p:extLst>
      <p:ext uri="{BB962C8B-B14F-4D97-AF65-F5344CB8AC3E}">
        <p14:creationId xmlns:p14="http://schemas.microsoft.com/office/powerpoint/2010/main" val="7761671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9552" y="120161"/>
            <a:ext cx="8229600" cy="774259"/>
          </a:xfrm>
        </p:spPr>
        <p:txBody>
          <a:bodyPr>
            <a:normAutofit/>
          </a:bodyPr>
          <a:lstStyle/>
          <a:p>
            <a:r>
              <a:rPr lang="en-GB" sz="4000" b="1" dirty="0">
                <a:solidFill>
                  <a:schemeClr val="bg1"/>
                </a:solidFill>
              </a:rPr>
              <a:t>Year 5 is important because…</a:t>
            </a:r>
          </a:p>
        </p:txBody>
      </p:sp>
      <p:sp>
        <p:nvSpPr>
          <p:cNvPr id="3" name="Content Placeholder 2"/>
          <p:cNvSpPr>
            <a:spLocks noGrp="1"/>
          </p:cNvSpPr>
          <p:nvPr>
            <p:ph idx="1"/>
          </p:nvPr>
        </p:nvSpPr>
        <p:spPr>
          <a:xfrm>
            <a:off x="137044" y="1124744"/>
            <a:ext cx="8827444" cy="5094785"/>
          </a:xfrm>
        </p:spPr>
        <p:txBody>
          <a:bodyPr>
            <a:noAutofit/>
          </a:bodyPr>
          <a:lstStyle/>
          <a:p>
            <a:r>
              <a:rPr lang="en-US" sz="2800" dirty="0">
                <a:solidFill>
                  <a:schemeClr val="bg1"/>
                </a:solidFill>
              </a:rPr>
              <a:t>It is a year where we embed all the knowledge learnt in lower keys stage.</a:t>
            </a:r>
          </a:p>
          <a:p>
            <a:r>
              <a:rPr lang="en-US" sz="2800" dirty="0">
                <a:solidFill>
                  <a:schemeClr val="bg1"/>
                </a:solidFill>
              </a:rPr>
              <a:t>This is often a year when children grow in maturity, they gain a greater independence and confidence from being given more responsibility in their learning.</a:t>
            </a:r>
          </a:p>
          <a:p>
            <a:endParaRPr lang="en-US" sz="2800" dirty="0">
              <a:solidFill>
                <a:schemeClr val="bg1"/>
              </a:solidFill>
            </a:endParaRPr>
          </a:p>
          <a:p>
            <a:r>
              <a:rPr lang="en-US" sz="2800" dirty="0">
                <a:solidFill>
                  <a:schemeClr val="bg1"/>
                </a:solidFill>
              </a:rPr>
              <a:t>Children in Year 5 are increasingly encouraged to take responsibility for their own learning: being ready for the lessons, do their homework, to pack their school bag, to remember their PE kits. And they develop and grow as a result. It is about encouraging independence in preparation for bigger things to come.</a:t>
            </a:r>
          </a:p>
        </p:txBody>
      </p:sp>
      <p:pic>
        <p:nvPicPr>
          <p:cNvPr id="4" name="Picture 3"/>
          <p:cNvPicPr>
            <a:picLocks noChangeAspect="1"/>
          </p:cNvPicPr>
          <p:nvPr/>
        </p:nvPicPr>
        <p:blipFill>
          <a:blip r:embed="rId2"/>
          <a:stretch>
            <a:fillRect/>
          </a:stretch>
        </p:blipFill>
        <p:spPr>
          <a:xfrm>
            <a:off x="152373" y="188640"/>
            <a:ext cx="609653" cy="774259"/>
          </a:xfrm>
          <a:prstGeom prst="rect">
            <a:avLst/>
          </a:prstGeom>
        </p:spPr>
      </p:pic>
    </p:spTree>
    <p:extLst>
      <p:ext uri="{BB962C8B-B14F-4D97-AF65-F5344CB8AC3E}">
        <p14:creationId xmlns:p14="http://schemas.microsoft.com/office/powerpoint/2010/main" val="22576322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70384" y="141784"/>
            <a:ext cx="8229600" cy="1143000"/>
          </a:xfrm>
        </p:spPr>
        <p:txBody>
          <a:bodyPr/>
          <a:lstStyle/>
          <a:p>
            <a:r>
              <a:rPr lang="en-GB" b="1" dirty="0">
                <a:solidFill>
                  <a:schemeClr val="bg1"/>
                </a:solidFill>
              </a:rPr>
              <a:t>Behaviour</a:t>
            </a:r>
          </a:p>
        </p:txBody>
      </p:sp>
      <p:sp>
        <p:nvSpPr>
          <p:cNvPr id="3" name="Content Placeholder 2"/>
          <p:cNvSpPr>
            <a:spLocks noGrp="1"/>
          </p:cNvSpPr>
          <p:nvPr>
            <p:ph idx="1"/>
          </p:nvPr>
        </p:nvSpPr>
        <p:spPr>
          <a:xfrm>
            <a:off x="344016" y="1425025"/>
            <a:ext cx="8548464" cy="4956303"/>
          </a:xfrm>
        </p:spPr>
        <p:txBody>
          <a:bodyPr>
            <a:noAutofit/>
          </a:bodyPr>
          <a:lstStyle/>
          <a:p>
            <a:pPr marL="0" indent="0" algn="just">
              <a:spcAft>
                <a:spcPts val="0"/>
              </a:spcAft>
              <a:buNone/>
            </a:pPr>
            <a:r>
              <a:rPr lang="en-GB" sz="2000" dirty="0">
                <a:solidFill>
                  <a:schemeClr val="bg1"/>
                </a:solidFill>
                <a:ea typeface="Times New Roman"/>
              </a:rPr>
              <a:t>As parents you have made a positive choice in sending your child to The Holy Family School. Our commitment is to promote excellent behaviour and behaviour for learning. For this to happen we ask that you are involved in your child’s school life and are supportive of our school ethos and behaviour policy . Our behaviour policy is an inclusive and restorative policy. We listen to our children and in cases of poor behaviour allow them to find ways to rectify this.</a:t>
            </a:r>
          </a:p>
          <a:p>
            <a:pPr marL="0" indent="0" algn="just">
              <a:spcAft>
                <a:spcPts val="0"/>
              </a:spcAft>
              <a:buNone/>
            </a:pPr>
            <a:endParaRPr lang="en-GB" sz="2000" dirty="0">
              <a:solidFill>
                <a:schemeClr val="bg1"/>
              </a:solidFill>
              <a:ea typeface="Times New Roman"/>
            </a:endParaRPr>
          </a:p>
          <a:p>
            <a:pPr marL="0" indent="0" algn="just">
              <a:spcAft>
                <a:spcPts val="0"/>
              </a:spcAft>
              <a:buNone/>
            </a:pPr>
            <a:r>
              <a:rPr lang="en-GB" sz="2400" b="1" dirty="0">
                <a:solidFill>
                  <a:schemeClr val="bg1"/>
                </a:solidFill>
                <a:ea typeface="Times New Roman"/>
              </a:rPr>
              <a:t>Our behaviour policy can be found on our school website.</a:t>
            </a:r>
          </a:p>
          <a:p>
            <a:pPr marL="0" indent="0" algn="just">
              <a:spcAft>
                <a:spcPts val="0"/>
              </a:spcAft>
              <a:buNone/>
            </a:pPr>
            <a:endParaRPr lang="en-GB" sz="2400" b="1" dirty="0">
              <a:solidFill>
                <a:schemeClr val="bg1"/>
              </a:solidFill>
              <a:ea typeface="Times New Roman"/>
            </a:endParaRPr>
          </a:p>
          <a:p>
            <a:pPr marL="0" indent="0" algn="just">
              <a:spcAft>
                <a:spcPts val="0"/>
              </a:spcAft>
              <a:buNone/>
            </a:pPr>
            <a:r>
              <a:rPr lang="en-GB" sz="2400" b="1" dirty="0">
                <a:solidFill>
                  <a:schemeClr val="bg1"/>
                </a:solidFill>
                <a:ea typeface="Times New Roman"/>
              </a:rPr>
              <a:t>Our Home School Agreement can be found on our school website</a:t>
            </a:r>
            <a:endParaRPr lang="en-GB" sz="2400" dirty="0">
              <a:solidFill>
                <a:schemeClr val="bg1"/>
              </a:solidFill>
              <a:ea typeface="Times New Roman"/>
            </a:endParaRPr>
          </a:p>
          <a:p>
            <a:endParaRPr lang="en-GB" sz="2000" dirty="0">
              <a:solidFill>
                <a:schemeClr val="bg1"/>
              </a:solidFill>
            </a:endParaRPr>
          </a:p>
          <a:p>
            <a:pPr marL="0" indent="0">
              <a:buNone/>
            </a:pPr>
            <a:r>
              <a:rPr lang="en-GB" sz="2000" dirty="0">
                <a:solidFill>
                  <a:schemeClr val="bg1"/>
                </a:solidFill>
              </a:rPr>
              <a:t>Please ensure you read this document carefully. By choosing to send your child to our school you are agreeing to uphold the commitments in this agreement.</a:t>
            </a:r>
          </a:p>
        </p:txBody>
      </p:sp>
      <p:pic>
        <p:nvPicPr>
          <p:cNvPr id="4" name="Picture 3"/>
          <p:cNvPicPr>
            <a:picLocks noChangeAspect="1"/>
          </p:cNvPicPr>
          <p:nvPr/>
        </p:nvPicPr>
        <p:blipFill>
          <a:blip r:embed="rId2"/>
          <a:stretch>
            <a:fillRect/>
          </a:stretch>
        </p:blipFill>
        <p:spPr>
          <a:xfrm>
            <a:off x="971600" y="326154"/>
            <a:ext cx="720080" cy="914501"/>
          </a:xfrm>
          <a:prstGeom prst="rect">
            <a:avLst/>
          </a:prstGeom>
        </p:spPr>
      </p:pic>
    </p:spTree>
    <p:extLst>
      <p:ext uri="{BB962C8B-B14F-4D97-AF65-F5344CB8AC3E}">
        <p14:creationId xmlns:p14="http://schemas.microsoft.com/office/powerpoint/2010/main" val="32066041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fontScale="90000"/>
          </a:bodyPr>
          <a:lstStyle/>
          <a:p>
            <a:r>
              <a:rPr lang="en-US" b="1" dirty="0">
                <a:solidFill>
                  <a:schemeClr val="bg1"/>
                </a:solidFill>
              </a:rPr>
              <a:t>Attendance &amp; punctuality</a:t>
            </a:r>
          </a:p>
        </p:txBody>
      </p:sp>
      <p:sp>
        <p:nvSpPr>
          <p:cNvPr id="3" name="Content Placeholder 2"/>
          <p:cNvSpPr>
            <a:spLocks noGrp="1"/>
          </p:cNvSpPr>
          <p:nvPr>
            <p:ph idx="1"/>
          </p:nvPr>
        </p:nvSpPr>
        <p:spPr>
          <a:xfrm>
            <a:off x="287524" y="1340768"/>
            <a:ext cx="8532948" cy="5001419"/>
          </a:xfrm>
        </p:spPr>
        <p:txBody>
          <a:bodyPr>
            <a:normAutofit fontScale="62500" lnSpcReduction="20000"/>
          </a:bodyPr>
          <a:lstStyle/>
          <a:p>
            <a:pPr marL="0" indent="0">
              <a:buNone/>
            </a:pPr>
            <a:r>
              <a:rPr lang="en-US" i="1" dirty="0">
                <a:solidFill>
                  <a:schemeClr val="bg1"/>
                </a:solidFill>
              </a:rPr>
              <a:t>Good attendance at school is vital, particularly after the last 18 months of disrupted schooling and is directly linked to academic success.</a:t>
            </a:r>
          </a:p>
          <a:p>
            <a:pPr marL="0" indent="0">
              <a:buNone/>
            </a:pPr>
            <a:r>
              <a:rPr lang="en-GB" dirty="0">
                <a:solidFill>
                  <a:schemeClr val="bg1"/>
                </a:solidFill>
              </a:rPr>
              <a:t>School gates open at 8.45am and close promptly at 9am. Arrival after this should be via the school office. Arrivals later than 9.15am will be marked as unauthorised absence.</a:t>
            </a:r>
          </a:p>
          <a:p>
            <a:pPr marL="0" indent="0">
              <a:buNone/>
            </a:pPr>
            <a:r>
              <a:rPr lang="en-GB" dirty="0">
                <a:solidFill>
                  <a:schemeClr val="bg1"/>
                </a:solidFill>
              </a:rPr>
              <a:t>Should your child be unable to attend school due to illness you must inform the school office by 9.30am. After this time the school office will phone to find out the reason for absence. If we are unable to make contact by 10.30am a member of the senior leadership team may make a home visit for safeguarding purposes.</a:t>
            </a:r>
          </a:p>
          <a:p>
            <a:pPr marL="0" indent="0">
              <a:buNone/>
            </a:pPr>
            <a:r>
              <a:rPr lang="en-GB" dirty="0">
                <a:solidFill>
                  <a:schemeClr val="bg1"/>
                </a:solidFill>
              </a:rPr>
              <a:t>Leave of absence – holidays should not be taken during term time and cannot be authorised. In exceptional circumstances some absences may be authorised at the discretion of the head teacher.</a:t>
            </a:r>
          </a:p>
          <a:p>
            <a:pPr marL="0" indent="0">
              <a:buNone/>
            </a:pPr>
            <a:r>
              <a:rPr lang="en-GB" dirty="0">
                <a:solidFill>
                  <a:schemeClr val="bg1"/>
                </a:solidFill>
              </a:rPr>
              <a:t>School finishes at 3.15pm, please ensure you are on time to collect your child. If you are going to be late please let the office know.</a:t>
            </a:r>
          </a:p>
          <a:p>
            <a:pPr marL="0" indent="0">
              <a:buNone/>
            </a:pPr>
            <a:r>
              <a:rPr lang="en-GB" dirty="0">
                <a:solidFill>
                  <a:schemeClr val="bg1"/>
                </a:solidFill>
              </a:rPr>
              <a:t>At 3.25pm children who have not been collected will go to the school office. Children who have not been collected by 3.30pm will attend afterschool club and there may be a charge.</a:t>
            </a:r>
          </a:p>
          <a:p>
            <a:pPr marL="0" indent="0">
              <a:buNone/>
            </a:pPr>
            <a:endParaRPr lang="en-US" b="1" dirty="0">
              <a:solidFill>
                <a:schemeClr val="bg1"/>
              </a:solidFill>
            </a:endParaRPr>
          </a:p>
          <a:p>
            <a:endParaRPr lang="en-US" dirty="0">
              <a:solidFill>
                <a:srgbClr val="FFFFFF"/>
              </a:solidFill>
            </a:endParaRPr>
          </a:p>
        </p:txBody>
      </p:sp>
      <p:pic>
        <p:nvPicPr>
          <p:cNvPr id="4" name="Picture 3"/>
          <p:cNvPicPr>
            <a:picLocks noChangeAspect="1"/>
          </p:cNvPicPr>
          <p:nvPr/>
        </p:nvPicPr>
        <p:blipFill>
          <a:blip r:embed="rId2"/>
          <a:stretch>
            <a:fillRect/>
          </a:stretch>
        </p:blipFill>
        <p:spPr>
          <a:xfrm>
            <a:off x="539552" y="170443"/>
            <a:ext cx="725487" cy="914479"/>
          </a:xfrm>
          <a:prstGeom prst="rect">
            <a:avLst/>
          </a:prstGeom>
        </p:spPr>
      </p:pic>
    </p:spTree>
    <p:extLst>
      <p:ext uri="{BB962C8B-B14F-4D97-AF65-F5344CB8AC3E}">
        <p14:creationId xmlns:p14="http://schemas.microsoft.com/office/powerpoint/2010/main" val="4054263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chemeClr val="bg1"/>
                </a:solidFill>
                <a:latin typeface="+mn-lt"/>
              </a:rPr>
              <a:t>Classroom routines</a:t>
            </a:r>
          </a:p>
        </p:txBody>
      </p:sp>
      <p:sp>
        <p:nvSpPr>
          <p:cNvPr id="3" name="Content Placeholder 2"/>
          <p:cNvSpPr>
            <a:spLocks noGrp="1"/>
          </p:cNvSpPr>
          <p:nvPr>
            <p:ph idx="1"/>
          </p:nvPr>
        </p:nvSpPr>
        <p:spPr>
          <a:xfrm>
            <a:off x="457200" y="1124744"/>
            <a:ext cx="8229600" cy="5400600"/>
          </a:xfrm>
        </p:spPr>
        <p:txBody>
          <a:bodyPr>
            <a:normAutofit/>
          </a:bodyPr>
          <a:lstStyle/>
          <a:p>
            <a:endParaRPr lang="en-GB" dirty="0">
              <a:solidFill>
                <a:schemeClr val="bg1"/>
              </a:solidFill>
            </a:endParaRPr>
          </a:p>
          <a:p>
            <a:endParaRPr lang="en-GB" dirty="0"/>
          </a:p>
        </p:txBody>
      </p:sp>
      <p:pic>
        <p:nvPicPr>
          <p:cNvPr id="4" name="Picture 3"/>
          <p:cNvPicPr>
            <a:picLocks noChangeAspect="1"/>
          </p:cNvPicPr>
          <p:nvPr/>
        </p:nvPicPr>
        <p:blipFill>
          <a:blip r:embed="rId2"/>
          <a:stretch>
            <a:fillRect/>
          </a:stretch>
        </p:blipFill>
        <p:spPr>
          <a:xfrm>
            <a:off x="755576" y="388898"/>
            <a:ext cx="725487" cy="914479"/>
          </a:xfrm>
          <a:prstGeom prst="rect">
            <a:avLst/>
          </a:prstGeom>
        </p:spPr>
      </p:pic>
      <p:sp>
        <p:nvSpPr>
          <p:cNvPr id="5" name="TextBox 4">
            <a:extLst>
              <a:ext uri="{FF2B5EF4-FFF2-40B4-BE49-F238E27FC236}">
                <a16:creationId xmlns:a16="http://schemas.microsoft.com/office/drawing/2014/main" id="{B0B80DB1-805E-4646-BB12-AB6D312AFD66}"/>
              </a:ext>
            </a:extLst>
          </p:cNvPr>
          <p:cNvSpPr txBox="1"/>
          <p:nvPr/>
        </p:nvSpPr>
        <p:spPr>
          <a:xfrm>
            <a:off x="359924" y="1700808"/>
            <a:ext cx="8388540" cy="3416320"/>
          </a:xfrm>
          <a:prstGeom prst="rect">
            <a:avLst/>
          </a:prstGeom>
          <a:noFill/>
        </p:spPr>
        <p:txBody>
          <a:bodyPr wrap="square" rtlCol="0">
            <a:spAutoFit/>
          </a:bodyPr>
          <a:lstStyle/>
          <a:p>
            <a:endParaRPr lang="en-GB" sz="3600" dirty="0" smtClean="0">
              <a:solidFill>
                <a:schemeClr val="bg1"/>
              </a:solidFill>
            </a:endParaRPr>
          </a:p>
          <a:p>
            <a:pPr marL="571500" indent="-571500">
              <a:buFont typeface="Arial" panose="020B0604020202020204" pitchFamily="34" charset="0"/>
              <a:buChar char="•"/>
            </a:pPr>
            <a:r>
              <a:rPr lang="en-GB" sz="3600" dirty="0" smtClean="0">
                <a:solidFill>
                  <a:schemeClr val="bg1"/>
                </a:solidFill>
              </a:rPr>
              <a:t>English </a:t>
            </a:r>
            <a:r>
              <a:rPr lang="en-GB" sz="3600" dirty="0">
                <a:solidFill>
                  <a:schemeClr val="bg1"/>
                </a:solidFill>
              </a:rPr>
              <a:t>and Maths daily lessons;</a:t>
            </a:r>
          </a:p>
          <a:p>
            <a:pPr marL="571500" indent="-571500">
              <a:buFont typeface="Arial" panose="020B0604020202020204" pitchFamily="34" charset="0"/>
              <a:buChar char="•"/>
            </a:pPr>
            <a:r>
              <a:rPr lang="en-GB" sz="3600" dirty="0">
                <a:solidFill>
                  <a:schemeClr val="bg1"/>
                </a:solidFill>
              </a:rPr>
              <a:t>Meditation after lunch;</a:t>
            </a:r>
          </a:p>
          <a:p>
            <a:pPr marL="571500" indent="-571500">
              <a:buFont typeface="Arial" panose="020B0604020202020204" pitchFamily="34" charset="0"/>
              <a:buChar char="•"/>
            </a:pPr>
            <a:r>
              <a:rPr lang="en-GB" sz="3600" dirty="0">
                <a:solidFill>
                  <a:schemeClr val="bg1"/>
                </a:solidFill>
              </a:rPr>
              <a:t>PE and </a:t>
            </a:r>
            <a:r>
              <a:rPr lang="en-GB" sz="3600" dirty="0" smtClean="0">
                <a:solidFill>
                  <a:schemeClr val="bg1"/>
                </a:solidFill>
              </a:rPr>
              <a:t>LOTC on </a:t>
            </a:r>
            <a:r>
              <a:rPr lang="en-GB" sz="3600" dirty="0">
                <a:solidFill>
                  <a:schemeClr val="bg1"/>
                </a:solidFill>
              </a:rPr>
              <a:t>a </a:t>
            </a:r>
            <a:r>
              <a:rPr lang="en-GB" sz="3600" dirty="0" smtClean="0">
                <a:solidFill>
                  <a:schemeClr val="bg1"/>
                </a:solidFill>
              </a:rPr>
              <a:t>Wednesday</a:t>
            </a:r>
            <a:endParaRPr lang="en-GB" sz="3600" dirty="0">
              <a:solidFill>
                <a:schemeClr val="bg1"/>
              </a:solidFill>
            </a:endParaRPr>
          </a:p>
          <a:p>
            <a:pPr marL="571500" indent="-571500">
              <a:buFont typeface="Arial" panose="020B0604020202020204" pitchFamily="34" charset="0"/>
              <a:buChar char="•"/>
            </a:pPr>
            <a:r>
              <a:rPr lang="en-GB" sz="3600" dirty="0" smtClean="0">
                <a:solidFill>
                  <a:schemeClr val="bg1"/>
                </a:solidFill>
              </a:rPr>
              <a:t>Swimming on Monday for autumn term. </a:t>
            </a:r>
            <a:endParaRPr lang="en-GB" sz="3600" dirty="0">
              <a:solidFill>
                <a:schemeClr val="bg1"/>
              </a:solidFill>
            </a:endParaRPr>
          </a:p>
          <a:p>
            <a:pPr marL="571500" indent="-571500">
              <a:buFont typeface="Arial" panose="020B0604020202020204" pitchFamily="34" charset="0"/>
              <a:buChar char="•"/>
            </a:pPr>
            <a:r>
              <a:rPr lang="en-GB" sz="3600" dirty="0">
                <a:solidFill>
                  <a:schemeClr val="bg1"/>
                </a:solidFill>
              </a:rPr>
              <a:t>Music on a Wednesday – led by Mrs Kee</a:t>
            </a:r>
          </a:p>
        </p:txBody>
      </p:sp>
    </p:spTree>
    <p:extLst>
      <p:ext uri="{BB962C8B-B14F-4D97-AF65-F5344CB8AC3E}">
        <p14:creationId xmlns:p14="http://schemas.microsoft.com/office/powerpoint/2010/main" val="16792846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1916"/>
            <a:ext cx="8229600" cy="1143000"/>
          </a:xfrm>
        </p:spPr>
        <p:txBody>
          <a:bodyPr/>
          <a:lstStyle/>
          <a:p>
            <a:r>
              <a:rPr lang="en-GB" b="1" dirty="0">
                <a:solidFill>
                  <a:schemeClr val="bg1"/>
                </a:solidFill>
                <a:latin typeface="+mn-lt"/>
              </a:rPr>
              <a:t>Year 5 Curriculum topics</a:t>
            </a:r>
          </a:p>
        </p:txBody>
      </p:sp>
      <p:sp>
        <p:nvSpPr>
          <p:cNvPr id="3" name="Content Placeholder 2"/>
          <p:cNvSpPr>
            <a:spLocks noGrp="1"/>
          </p:cNvSpPr>
          <p:nvPr>
            <p:ph idx="1"/>
          </p:nvPr>
        </p:nvSpPr>
        <p:spPr/>
        <p:txBody>
          <a:bodyPr>
            <a:normAutofit/>
          </a:bodyPr>
          <a:lstStyle/>
          <a:p>
            <a:pPr marL="0" indent="0">
              <a:buNone/>
            </a:pPr>
            <a:r>
              <a:rPr lang="en-US" dirty="0">
                <a:solidFill>
                  <a:schemeClr val="bg1"/>
                </a:solidFill>
              </a:rPr>
              <a:t>AUTUMN 1</a:t>
            </a:r>
          </a:p>
          <a:p>
            <a:r>
              <a:rPr lang="en-US" dirty="0">
                <a:solidFill>
                  <a:schemeClr val="bg1"/>
                </a:solidFill>
              </a:rPr>
              <a:t>Explorers – Geography focus – Journeys- Trade -</a:t>
            </a:r>
            <a:r>
              <a:rPr lang="en-US" i="1" dirty="0">
                <a:solidFill>
                  <a:schemeClr val="bg1"/>
                </a:solidFill>
              </a:rPr>
              <a:t>Where does all our stuff come from?</a:t>
            </a:r>
          </a:p>
          <a:p>
            <a:pPr marL="0" indent="0">
              <a:buNone/>
            </a:pPr>
            <a:endParaRPr lang="en-US" dirty="0">
              <a:solidFill>
                <a:schemeClr val="bg1"/>
              </a:solidFill>
            </a:endParaRPr>
          </a:p>
          <a:p>
            <a:pPr marL="0" indent="0">
              <a:buNone/>
            </a:pPr>
            <a:r>
              <a:rPr lang="en-US" dirty="0">
                <a:solidFill>
                  <a:schemeClr val="bg1"/>
                </a:solidFill>
              </a:rPr>
              <a:t>AUTUMN 2</a:t>
            </a:r>
          </a:p>
          <a:p>
            <a:r>
              <a:rPr lang="en-US" dirty="0">
                <a:solidFill>
                  <a:schemeClr val="bg1"/>
                </a:solidFill>
              </a:rPr>
              <a:t>Explorers - Geography focus - Rivers and the Water Cycle - </a:t>
            </a:r>
            <a:r>
              <a:rPr lang="en-US" i="1" dirty="0">
                <a:solidFill>
                  <a:schemeClr val="bg1"/>
                </a:solidFill>
              </a:rPr>
              <a:t>How does the water go round and round?</a:t>
            </a:r>
          </a:p>
          <a:p>
            <a:endParaRPr lang="en-US" dirty="0">
              <a:solidFill>
                <a:schemeClr val="bg1"/>
              </a:solidFill>
            </a:endParaRPr>
          </a:p>
          <a:p>
            <a:endParaRPr lang="en-GB" dirty="0">
              <a:solidFill>
                <a:schemeClr val="bg1"/>
              </a:solidFill>
            </a:endParaRPr>
          </a:p>
        </p:txBody>
      </p:sp>
      <p:pic>
        <p:nvPicPr>
          <p:cNvPr id="4" name="Picture 3"/>
          <p:cNvPicPr>
            <a:picLocks noChangeAspect="1"/>
          </p:cNvPicPr>
          <p:nvPr/>
        </p:nvPicPr>
        <p:blipFill>
          <a:blip r:embed="rId2"/>
          <a:stretch>
            <a:fillRect/>
          </a:stretch>
        </p:blipFill>
        <p:spPr>
          <a:xfrm>
            <a:off x="251520" y="166176"/>
            <a:ext cx="725487" cy="914479"/>
          </a:xfrm>
          <a:prstGeom prst="rect">
            <a:avLst/>
          </a:prstGeom>
        </p:spPr>
      </p:pic>
    </p:spTree>
    <p:extLst>
      <p:ext uri="{BB962C8B-B14F-4D97-AF65-F5344CB8AC3E}">
        <p14:creationId xmlns:p14="http://schemas.microsoft.com/office/powerpoint/2010/main" val="1681017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1916"/>
            <a:ext cx="8229600" cy="1143000"/>
          </a:xfrm>
        </p:spPr>
        <p:txBody>
          <a:bodyPr/>
          <a:lstStyle/>
          <a:p>
            <a:r>
              <a:rPr lang="en-GB" b="1" dirty="0">
                <a:solidFill>
                  <a:schemeClr val="bg1"/>
                </a:solidFill>
                <a:latin typeface="+mn-lt"/>
              </a:rPr>
              <a:t>Year 5 Curriculum topics</a:t>
            </a:r>
          </a:p>
        </p:txBody>
      </p:sp>
      <p:sp>
        <p:nvSpPr>
          <p:cNvPr id="3" name="Content Placeholder 2"/>
          <p:cNvSpPr>
            <a:spLocks noGrp="1"/>
          </p:cNvSpPr>
          <p:nvPr>
            <p:ph idx="1"/>
          </p:nvPr>
        </p:nvSpPr>
        <p:spPr/>
        <p:txBody>
          <a:bodyPr>
            <a:normAutofit/>
          </a:bodyPr>
          <a:lstStyle/>
          <a:p>
            <a:pPr marL="0" indent="0">
              <a:buNone/>
            </a:pPr>
            <a:r>
              <a:rPr lang="en-US" dirty="0">
                <a:solidFill>
                  <a:schemeClr val="bg1"/>
                </a:solidFill>
              </a:rPr>
              <a:t>SPRING 1</a:t>
            </a:r>
          </a:p>
          <a:p>
            <a:r>
              <a:rPr lang="en-US" dirty="0">
                <a:solidFill>
                  <a:schemeClr val="bg1"/>
                </a:solidFill>
              </a:rPr>
              <a:t>Anglo Saxons – History focus – Anglo Saxons - </a:t>
            </a:r>
            <a:r>
              <a:rPr lang="en-US" i="1" dirty="0">
                <a:solidFill>
                  <a:schemeClr val="bg1"/>
                </a:solidFill>
              </a:rPr>
              <a:t>Was the Anglo-Saxon period really a Dark Age?</a:t>
            </a:r>
          </a:p>
          <a:p>
            <a:pPr marL="0" indent="0">
              <a:buNone/>
            </a:pPr>
            <a:endParaRPr lang="en-US" dirty="0">
              <a:solidFill>
                <a:schemeClr val="bg1"/>
              </a:solidFill>
            </a:endParaRPr>
          </a:p>
          <a:p>
            <a:pPr marL="0" indent="0">
              <a:buNone/>
            </a:pPr>
            <a:r>
              <a:rPr lang="en-US" dirty="0">
                <a:solidFill>
                  <a:schemeClr val="bg1"/>
                </a:solidFill>
              </a:rPr>
              <a:t>SPRING 2</a:t>
            </a:r>
          </a:p>
          <a:p>
            <a:r>
              <a:rPr lang="en-US" dirty="0">
                <a:solidFill>
                  <a:schemeClr val="bg1"/>
                </a:solidFill>
              </a:rPr>
              <a:t>Vicious Vikings - History focus – Vikings - </a:t>
            </a:r>
            <a:r>
              <a:rPr lang="en-US" i="1" dirty="0">
                <a:solidFill>
                  <a:schemeClr val="bg1"/>
                </a:solidFill>
              </a:rPr>
              <a:t>Would the Vikings do anything for money?</a:t>
            </a:r>
          </a:p>
          <a:p>
            <a:endParaRPr lang="en-US" i="1" dirty="0">
              <a:solidFill>
                <a:schemeClr val="bg1"/>
              </a:solidFill>
            </a:endParaRPr>
          </a:p>
          <a:p>
            <a:endParaRPr lang="en-US" dirty="0">
              <a:solidFill>
                <a:schemeClr val="bg1"/>
              </a:solidFill>
            </a:endParaRPr>
          </a:p>
          <a:p>
            <a:endParaRPr lang="en-GB" dirty="0">
              <a:solidFill>
                <a:schemeClr val="bg1"/>
              </a:solidFill>
            </a:endParaRPr>
          </a:p>
        </p:txBody>
      </p:sp>
      <p:pic>
        <p:nvPicPr>
          <p:cNvPr id="4" name="Picture 3"/>
          <p:cNvPicPr>
            <a:picLocks noChangeAspect="1"/>
          </p:cNvPicPr>
          <p:nvPr/>
        </p:nvPicPr>
        <p:blipFill>
          <a:blip r:embed="rId2"/>
          <a:stretch>
            <a:fillRect/>
          </a:stretch>
        </p:blipFill>
        <p:spPr>
          <a:xfrm>
            <a:off x="251520" y="166176"/>
            <a:ext cx="725487" cy="914479"/>
          </a:xfrm>
          <a:prstGeom prst="rect">
            <a:avLst/>
          </a:prstGeom>
        </p:spPr>
      </p:pic>
    </p:spTree>
    <p:extLst>
      <p:ext uri="{BB962C8B-B14F-4D97-AF65-F5344CB8AC3E}">
        <p14:creationId xmlns:p14="http://schemas.microsoft.com/office/powerpoint/2010/main" val="4169161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1916"/>
            <a:ext cx="8229600" cy="1143000"/>
          </a:xfrm>
        </p:spPr>
        <p:txBody>
          <a:bodyPr/>
          <a:lstStyle/>
          <a:p>
            <a:r>
              <a:rPr lang="en-GB" b="1" dirty="0">
                <a:solidFill>
                  <a:schemeClr val="bg1"/>
                </a:solidFill>
                <a:latin typeface="+mn-lt"/>
              </a:rPr>
              <a:t>Year 5 Curriculum topics</a:t>
            </a:r>
          </a:p>
        </p:txBody>
      </p:sp>
      <p:sp>
        <p:nvSpPr>
          <p:cNvPr id="3" name="Content Placeholder 2"/>
          <p:cNvSpPr>
            <a:spLocks noGrp="1"/>
          </p:cNvSpPr>
          <p:nvPr>
            <p:ph idx="1"/>
          </p:nvPr>
        </p:nvSpPr>
        <p:spPr/>
        <p:txBody>
          <a:bodyPr>
            <a:normAutofit lnSpcReduction="10000"/>
          </a:bodyPr>
          <a:lstStyle/>
          <a:p>
            <a:pPr marL="0" indent="0">
              <a:buNone/>
            </a:pPr>
            <a:r>
              <a:rPr lang="en-US" dirty="0">
                <a:solidFill>
                  <a:schemeClr val="bg1"/>
                </a:solidFill>
              </a:rPr>
              <a:t>SUMMER 1</a:t>
            </a:r>
          </a:p>
          <a:p>
            <a:r>
              <a:rPr lang="en-US" dirty="0">
                <a:solidFill>
                  <a:schemeClr val="bg1"/>
                </a:solidFill>
              </a:rPr>
              <a:t>Ancient Greece – History focus – </a:t>
            </a:r>
            <a:r>
              <a:rPr lang="en-US" i="1" dirty="0">
                <a:solidFill>
                  <a:schemeClr val="bg1"/>
                </a:solidFill>
              </a:rPr>
              <a:t>What did the Greeks do for us?</a:t>
            </a:r>
            <a:r>
              <a:rPr lang="en-US" dirty="0">
                <a:solidFill>
                  <a:schemeClr val="bg1"/>
                </a:solidFill>
              </a:rPr>
              <a:t> </a:t>
            </a:r>
          </a:p>
          <a:p>
            <a:pPr marL="0" indent="0">
              <a:buNone/>
            </a:pPr>
            <a:endParaRPr lang="en-US" dirty="0">
              <a:solidFill>
                <a:schemeClr val="bg1"/>
              </a:solidFill>
            </a:endParaRPr>
          </a:p>
          <a:p>
            <a:pPr marL="0" indent="0">
              <a:buNone/>
            </a:pPr>
            <a:r>
              <a:rPr lang="en-US" dirty="0">
                <a:solidFill>
                  <a:schemeClr val="bg1"/>
                </a:solidFill>
              </a:rPr>
              <a:t>SUMMER 2</a:t>
            </a:r>
          </a:p>
          <a:p>
            <a:r>
              <a:rPr lang="en-US" dirty="0" err="1">
                <a:solidFill>
                  <a:schemeClr val="bg1"/>
                </a:solidFill>
              </a:rPr>
              <a:t>Marvellous</a:t>
            </a:r>
            <a:r>
              <a:rPr lang="en-US" dirty="0">
                <a:solidFill>
                  <a:schemeClr val="bg1"/>
                </a:solidFill>
              </a:rPr>
              <a:t> Mountains - Geography focus – Mountains - EUROPE – A STUDY OF THE ALPINE REGION: </a:t>
            </a:r>
            <a:r>
              <a:rPr lang="en-US" i="1" dirty="0">
                <a:solidFill>
                  <a:schemeClr val="bg1"/>
                </a:solidFill>
              </a:rPr>
              <a:t>Where should we go on holiday?</a:t>
            </a:r>
          </a:p>
          <a:p>
            <a:endParaRPr lang="en-US" dirty="0">
              <a:solidFill>
                <a:schemeClr val="bg1"/>
              </a:solidFill>
            </a:endParaRPr>
          </a:p>
          <a:p>
            <a:endParaRPr lang="en-GB" dirty="0">
              <a:solidFill>
                <a:schemeClr val="bg1"/>
              </a:solidFill>
            </a:endParaRPr>
          </a:p>
        </p:txBody>
      </p:sp>
      <p:pic>
        <p:nvPicPr>
          <p:cNvPr id="4" name="Picture 3"/>
          <p:cNvPicPr>
            <a:picLocks noChangeAspect="1"/>
          </p:cNvPicPr>
          <p:nvPr/>
        </p:nvPicPr>
        <p:blipFill>
          <a:blip r:embed="rId2"/>
          <a:stretch>
            <a:fillRect/>
          </a:stretch>
        </p:blipFill>
        <p:spPr>
          <a:xfrm>
            <a:off x="251520" y="166176"/>
            <a:ext cx="725487" cy="914479"/>
          </a:xfrm>
          <a:prstGeom prst="rect">
            <a:avLst/>
          </a:prstGeom>
        </p:spPr>
      </p:pic>
    </p:spTree>
    <p:extLst>
      <p:ext uri="{BB962C8B-B14F-4D97-AF65-F5344CB8AC3E}">
        <p14:creationId xmlns:p14="http://schemas.microsoft.com/office/powerpoint/2010/main" val="3746768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TM16401371[[fn=Atlas]]</Template>
  <TotalTime>1276</TotalTime>
  <Words>1204</Words>
  <Application>Microsoft Office PowerPoint</Application>
  <PresentationFormat>On-screen Show (4:3)</PresentationFormat>
  <Paragraphs>114</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Times New Roman</vt:lpstr>
      <vt:lpstr>Office Theme</vt:lpstr>
      <vt:lpstr>      “AS A FAMILY WE LIVE, LOVE, LEARN AND CELEBRATE WITH JESUS.”  Welcome to Year 5  </vt:lpstr>
      <vt:lpstr>About me…</vt:lpstr>
      <vt:lpstr>Year 5 is important because…</vt:lpstr>
      <vt:lpstr>Behaviour</vt:lpstr>
      <vt:lpstr>Attendance &amp; punctuality</vt:lpstr>
      <vt:lpstr>Classroom routines</vt:lpstr>
      <vt:lpstr>Year 5 Curriculum topics</vt:lpstr>
      <vt:lpstr>Year 5 Curriculum topics</vt:lpstr>
      <vt:lpstr>Year 5 Curriculum topics</vt:lpstr>
      <vt:lpstr>RE Curriculum – Come and See</vt:lpstr>
      <vt:lpstr>  How we Teach English/reading</vt:lpstr>
      <vt:lpstr>  How we Teach English/reading</vt:lpstr>
      <vt:lpstr>  How we Teach English/reading</vt:lpstr>
      <vt:lpstr>   How we Teach Phonics/spelling</vt:lpstr>
      <vt:lpstr>   Spelling booklet </vt:lpstr>
      <vt:lpstr>How we Teach Maths</vt:lpstr>
      <vt:lpstr>How can you help your child? </vt:lpstr>
      <vt:lpstr>Home learning Expectations  </vt:lpstr>
      <vt:lpstr>Mass and Class Masses</vt:lpstr>
      <vt:lpstr>Sports/Outdoor learning </vt:lpstr>
      <vt:lpstr>Our class page…</vt:lpstr>
      <vt:lpstr>Connecting ….</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Year 3</dc:title>
  <dc:creator>J Dove</dc:creator>
  <cp:lastModifiedBy>Lisa Clifford</cp:lastModifiedBy>
  <cp:revision>89</cp:revision>
  <cp:lastPrinted>2014-09-11T11:08:09Z</cp:lastPrinted>
  <dcterms:created xsi:type="dcterms:W3CDTF">2014-09-11T09:10:05Z</dcterms:created>
  <dcterms:modified xsi:type="dcterms:W3CDTF">2023-09-11T13:29:21Z</dcterms:modified>
</cp:coreProperties>
</file>