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2801600" cy="96012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33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588"/>
  </p:normalViewPr>
  <p:slideViewPr>
    <p:cSldViewPr snapToGrid="0" snapToObjects="1">
      <p:cViewPr varScale="1">
        <p:scale>
          <a:sx n="83" d="100"/>
          <a:sy n="83" d="100"/>
        </p:scale>
        <p:origin x="14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396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901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570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40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909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350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68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31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34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194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689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07A9A-2CB2-A741-B755-CCE1CF4A6E7F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0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hyperlink" Target="https://www.google.com/search?safe=active&amp;sca_esv=5ee345275e04b3bb&amp;q=commemorating&amp;si=AKbGX_rpiB5SI0gaPs4Uz3xaG0X4ot1obD5i_V8kYcc1nf3y-gMPhNG7rCSpmABVNPaek4c9wfUA9NM7dz3LpIAIeNsFH6B2NWzuhYItkor2xoWHE7q3zVI%3D&amp;expnd=1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s://www.google.com/search?safe=active&amp;sca_esv=5ee345275e04b3bb&amp;q=sacrament&amp;si=AKbGX_rLPMdHnrrwkrRo4VZlSHiJ5Qnu6sm3CFZISf9xgB4l_Au3h5Q4wjt8aIE6xuFeh45n2mQhYkDZPQgZN_5yEUWHXyCvXtARONCXEmhBG1To9SmzqVs%3D&amp;expnd=1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www.google.com/search?safe=active&amp;sca_esv=5ee345275e04b3bb&amp;q=consecrated&amp;si=AKbGX_okpkrXRdHQwZu4Fe0iRe3uRzaowG42a_ha8JMpRvFda6qpuqWQTfOekR0DmZ-dp0PfjuTHG3Z7PhZURXdv7R_PRxSH0UX4ncC2ZgZFDFrD-kWxOp8%3D&amp;expnd=1" TargetMode="External"/><Relationship Id="rId9" Type="http://schemas.openxmlformats.org/officeDocument/2006/relationships/image" Target="../media/image5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885F63B-22FE-9C4F-B60D-553F5929394F}"/>
              </a:ext>
            </a:extLst>
          </p:cNvPr>
          <p:cNvSpPr/>
          <p:nvPr/>
        </p:nvSpPr>
        <p:spPr>
          <a:xfrm>
            <a:off x="1798676" y="953764"/>
            <a:ext cx="9338518" cy="64633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600" b="1" dirty="0">
                <a:ln w="0">
                  <a:solidFill>
                    <a:schemeClr val="tx1"/>
                  </a:solidFill>
                </a:ln>
                <a:gradFill flip="none" rotWithShape="1">
                  <a:gsLst>
                    <a:gs pos="38000">
                      <a:schemeClr val="accent1">
                        <a:lumMod val="5000"/>
                        <a:lumOff val="95000"/>
                      </a:schemeClr>
                    </a:gs>
                    <a:gs pos="65000">
                      <a:schemeClr val="accent2">
                        <a:lumMod val="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Year 2 – Eucharist- Relating- Thanksgiving</a:t>
            </a:r>
            <a:endParaRPr lang="en-GB" sz="4000" b="1" cap="none" spc="0" dirty="0">
              <a:ln w="0">
                <a:solidFill>
                  <a:schemeClr val="tx1"/>
                </a:solidFill>
              </a:ln>
              <a:gradFill flip="none" rotWithShape="1">
                <a:gsLst>
                  <a:gs pos="38000">
                    <a:schemeClr val="accent1">
                      <a:lumMod val="5000"/>
                      <a:lumOff val="95000"/>
                    </a:schemeClr>
                  </a:gs>
                  <a:gs pos="65000">
                    <a:schemeClr val="accent2">
                      <a:lumMod val="50000"/>
                    </a:schemeClr>
                  </a:gs>
                </a:gsLst>
                <a:lin ang="16200000" scaled="1"/>
                <a:tileRect/>
              </a:gradFill>
              <a:effectLst>
                <a:outerShdw blurRad="50800" dist="12700" dir="4260000" algn="tl" rotWithShape="0">
                  <a:schemeClr val="dk1"/>
                </a:outerShdw>
              </a:effectLst>
              <a:latin typeface="Gill Sans MT" panose="020B0502020104020203" pitchFamily="34" charset="77"/>
              <a:cs typeface="Phosphate Inline" panose="02000506050000020004" pitchFamily="2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06AFF5-E9E8-CE4E-A6D1-19C2855DB269}"/>
              </a:ext>
            </a:extLst>
          </p:cNvPr>
          <p:cNvSpPr/>
          <p:nvPr/>
        </p:nvSpPr>
        <p:spPr>
          <a:xfrm>
            <a:off x="3734875" y="290892"/>
            <a:ext cx="5624553" cy="52322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800" b="1" cap="none" spc="0" dirty="0">
                <a:ln w="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RE KNOWLEDGE ORGANISER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584E3967-87F3-CD49-9356-CFC6D0DECC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452305"/>
              </p:ext>
            </p:extLst>
          </p:nvPr>
        </p:nvGraphicFramePr>
        <p:xfrm>
          <a:off x="418296" y="1723205"/>
          <a:ext cx="3992676" cy="49960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7233">
                  <a:extLst>
                    <a:ext uri="{9D8B030D-6E8A-4147-A177-3AD203B41FA5}">
                      <a16:colId xmlns:a16="http://schemas.microsoft.com/office/drawing/2014/main" val="2344213269"/>
                    </a:ext>
                  </a:extLst>
                </a:gridCol>
                <a:gridCol w="2805443">
                  <a:extLst>
                    <a:ext uri="{9D8B030D-6E8A-4147-A177-3AD203B41FA5}">
                      <a16:colId xmlns:a16="http://schemas.microsoft.com/office/drawing/2014/main" val="2649323644"/>
                    </a:ext>
                  </a:extLst>
                </a:gridCol>
              </a:tblGrid>
              <a:tr h="56542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ESSENTIAL VOCABULARY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812075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Word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Definition</a:t>
                      </a:r>
                      <a:r>
                        <a:rPr lang="en-GB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233429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Thank You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Words used to show your thanks for someone or something.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8563774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God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creator of the world.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157742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Eucharist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GB" sz="14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S</a:t>
                      </a:r>
                      <a:r>
                        <a:rPr lang="en-GB" sz="14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acrament</a:t>
                      </a:r>
                      <a:r>
                        <a:rPr lang="en-GB" sz="1400" b="0" i="0" u="non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GB" sz="14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commemorating</a:t>
                      </a:r>
                      <a:r>
                        <a:rPr lang="en-GB" sz="1400" b="0" i="0" u="non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GB" sz="1400" b="0" i="0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the Last Supper, in which bread and wine are </a:t>
                      </a:r>
                      <a:r>
                        <a:rPr lang="en-GB" sz="14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consecrated</a:t>
                      </a:r>
                      <a:r>
                        <a:rPr lang="en-GB" sz="1400" b="0" i="0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 and consumed</a:t>
                      </a:r>
                      <a:r>
                        <a:rPr lang="en-GB" sz="1600" b="0" i="0" dirty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  <a:endParaRPr lang="en-GB" sz="1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7595459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Liturgy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Act </a:t>
                      </a:r>
                      <a:r>
                        <a:rPr lang="en-GB" sz="140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lang="en-GB" sz="1400" baseline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worship.</a:t>
                      </a:r>
                      <a:endParaRPr lang="en-GB" sz="1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0535911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Last Supper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last meal Jesus shared with his disciples before he sacrificed himself.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5294210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Prayer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Words said to God asking for something or giving praise or thanks.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2610385"/>
                  </a:ext>
                </a:extLst>
              </a:tr>
            </a:tbl>
          </a:graphicData>
        </a:graphic>
      </p:graphicFrame>
      <p:graphicFrame>
        <p:nvGraphicFramePr>
          <p:cNvPr id="17" name="Table 10">
            <a:extLst>
              <a:ext uri="{FF2B5EF4-FFF2-40B4-BE49-F238E27FC236}">
                <a16:creationId xmlns:a16="http://schemas.microsoft.com/office/drawing/2014/main" id="{B282761F-969F-D243-A8F6-6981A09685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526740"/>
              </p:ext>
            </p:extLst>
          </p:nvPr>
        </p:nvGraphicFramePr>
        <p:xfrm>
          <a:off x="8415337" y="7223381"/>
          <a:ext cx="3849515" cy="1645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49515">
                  <a:extLst>
                    <a:ext uri="{9D8B030D-6E8A-4147-A177-3AD203B41FA5}">
                      <a16:colId xmlns:a16="http://schemas.microsoft.com/office/drawing/2014/main" val="2649323644"/>
                    </a:ext>
                  </a:extLst>
                </a:gridCol>
              </a:tblGrid>
              <a:tr h="35459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LINKS TO PREVIOUS LEARNING</a:t>
                      </a:r>
                    </a:p>
                    <a:p>
                      <a:pPr algn="ctr"/>
                      <a:r>
                        <a:rPr lang="en-GB" sz="1200" b="1" dirty="0">
                          <a:latin typeface="Gill Sans MT" panose="020B0502020104020203" pitchFamily="34" charset="77"/>
                        </a:rPr>
                        <a:t> </a:t>
                      </a:r>
                      <a:endParaRPr lang="en-GB" sz="1200" b="1" dirty="0">
                        <a:solidFill>
                          <a:schemeClr val="bg1"/>
                        </a:solidFill>
                        <a:latin typeface="Gill Sans MT" panose="020B0502020104020203" pitchFamily="34" charset="77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864142"/>
                  </a:ext>
                </a:extLst>
              </a:tr>
              <a:tr h="1099084"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i="0" u="none" strike="noStrike" cap="small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EYFS</a:t>
                      </a:r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  <a:r>
                        <a:rPr lang="en-GB" sz="1800" b="1" i="0" u="none" strike="noStrike" cap="small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GATHERING</a:t>
                      </a:r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Parish family gathers to celebrate Eucharist</a:t>
                      </a:r>
                      <a:endParaRPr lang="en-GB" sz="1800" b="0" dirty="0">
                        <a:effectLst/>
                      </a:endParaRPr>
                    </a:p>
                    <a:p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 1 - </a:t>
                      </a:r>
                      <a:r>
                        <a:rPr lang="en-GB" sz="1800" b="1" i="0" u="none" strike="noStrike" cap="small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MEALS</a:t>
                      </a:r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Mass, Jesus’ special meal</a:t>
                      </a:r>
                      <a:endParaRPr lang="en-GB" sz="1800" b="1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233429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619748"/>
              </p:ext>
            </p:extLst>
          </p:nvPr>
        </p:nvGraphicFramePr>
        <p:xfrm>
          <a:off x="4700991" y="3856765"/>
          <a:ext cx="3190485" cy="1589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0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1125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Key</a:t>
                      </a:r>
                      <a:r>
                        <a:rPr lang="en-GB" sz="1800" b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question: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3973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Why should we be grateful people?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870755"/>
              </p:ext>
            </p:extLst>
          </p:nvPr>
        </p:nvGraphicFramePr>
        <p:xfrm>
          <a:off x="8076629" y="2240531"/>
          <a:ext cx="4220879" cy="2560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0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7914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 CURRICULUM DIRECTORY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2156">
                <a:tc>
                  <a:txBody>
                    <a:bodyPr/>
                    <a:lstStyle/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GB" sz="1400" b="1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Area of Study 1: </a:t>
                      </a:r>
                      <a:r>
                        <a:rPr lang="en-GB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Knowing and loving God, the Scriptures, Jesus Christ, Son of God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GB" sz="1400" b="1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Area of Study 2: </a:t>
                      </a:r>
                      <a:r>
                        <a:rPr lang="en-GB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What is the Church? One and holy, Catholic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GB" sz="1400" b="1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Area of Study 3: </a:t>
                      </a:r>
                      <a:r>
                        <a:rPr lang="en-GB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Liturgy, Sacraments, Eucharist, prayer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GB" sz="1400" b="1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Area of Study 4: </a:t>
                      </a:r>
                      <a:r>
                        <a:rPr lang="en-GB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dignity of the human person,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GB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human community, love of God, love of neighbour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479317"/>
              </p:ext>
            </p:extLst>
          </p:nvPr>
        </p:nvGraphicFramePr>
        <p:xfrm>
          <a:off x="4700991" y="5638755"/>
          <a:ext cx="3170585" cy="129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0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6072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Reveal 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644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Eucharist: the parish family thanks God for Jesus.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288037"/>
              </p:ext>
            </p:extLst>
          </p:nvPr>
        </p:nvGraphicFramePr>
        <p:xfrm>
          <a:off x="8144710" y="4980554"/>
          <a:ext cx="4220879" cy="19507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0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Scripture: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4961">
                <a:tc>
                  <a:txBody>
                    <a:bodyPr/>
                    <a:lstStyle/>
                    <a:p>
                      <a:pPr marL="38100" algn="l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Luke 22: 19-20 – </a:t>
                      </a:r>
                      <a:r>
                        <a:rPr lang="en-GB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God’s Story 2 </a:t>
                      </a: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page 77</a:t>
                      </a:r>
                      <a:endParaRPr lang="en-GB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(teachers’ page 100)</a:t>
                      </a:r>
                      <a:endParaRPr lang="en-GB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5" name="Rectangle 44">
            <a:extLst>
              <a:ext uri="{FF2B5EF4-FFF2-40B4-BE49-F238E27FC236}">
                <a16:creationId xmlns:a16="http://schemas.microsoft.com/office/drawing/2014/main" id="{229E4DC9-4D7A-4045-B8E0-194DBF237103}"/>
              </a:ext>
            </a:extLst>
          </p:cNvPr>
          <p:cNvSpPr/>
          <p:nvPr/>
        </p:nvSpPr>
        <p:spPr>
          <a:xfrm>
            <a:off x="162046" y="138896"/>
            <a:ext cx="12307860" cy="9153022"/>
          </a:xfrm>
          <a:prstGeom prst="rect">
            <a:avLst/>
          </a:prstGeom>
          <a:noFill/>
          <a:ln w="73025" cmpd="tri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8627C80-3104-B24C-9CCE-10952F1B7878}"/>
              </a:ext>
            </a:extLst>
          </p:cNvPr>
          <p:cNvSpPr txBox="1"/>
          <p:nvPr/>
        </p:nvSpPr>
        <p:spPr>
          <a:xfrm>
            <a:off x="4780482" y="9291918"/>
            <a:ext cx="35333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i="1" dirty="0">
                <a:solidFill>
                  <a:srgbClr val="FF0000"/>
                </a:solidFill>
              </a:rPr>
              <a:t>‘As a family we live, love, learn and celebrate with Jesus.’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3944" y="261769"/>
            <a:ext cx="945296" cy="120131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10327" y="206083"/>
            <a:ext cx="985198" cy="1249741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AC1AB97-3678-A047-997E-FD46179F33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016066"/>
              </p:ext>
            </p:extLst>
          </p:nvPr>
        </p:nvGraphicFramePr>
        <p:xfrm>
          <a:off x="4667222" y="2240530"/>
          <a:ext cx="3189356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9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5873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Eucharist – Relating - Thanksgiving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802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Mass a special time for saying thank you to God for everything, especially Jesus</a:t>
                      </a:r>
                      <a:endParaRPr lang="en-US" sz="1400" b="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6FE58291-6746-A4AD-E8C5-2CF2D32E07A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919" y="7464315"/>
            <a:ext cx="1214732" cy="151425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B58C094-1A3D-14C0-A1D8-DEA558E7B91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0898" y="7126566"/>
            <a:ext cx="1303466" cy="18395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D61F809-FAE3-BBDB-1BB9-E50D17121BC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3611" y="7427070"/>
            <a:ext cx="1550746" cy="1556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188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962</TotalTime>
  <Words>263</Words>
  <Application>Microsoft Office PowerPoint</Application>
  <PresentationFormat>A3 Paper (297x420 mm)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</vt:lpstr>
      <vt:lpstr>Calibri</vt:lpstr>
      <vt:lpstr>Calibri Light</vt:lpstr>
      <vt:lpstr>Gill Sans MT</vt:lpstr>
      <vt:lpstr>Phosphate Inline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Jennings</dc:creator>
  <cp:lastModifiedBy>RParmley</cp:lastModifiedBy>
  <cp:revision>58</cp:revision>
  <cp:lastPrinted>2023-11-16T15:45:16Z</cp:lastPrinted>
  <dcterms:created xsi:type="dcterms:W3CDTF">2020-09-22T12:40:30Z</dcterms:created>
  <dcterms:modified xsi:type="dcterms:W3CDTF">2024-02-07T17:21:30Z</dcterms:modified>
</cp:coreProperties>
</file>