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2801600" cy="9601200" type="A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33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5588"/>
  </p:normalViewPr>
  <p:slideViewPr>
    <p:cSldViewPr snapToGrid="0" snapToObjects="1">
      <p:cViewPr varScale="1">
        <p:scale>
          <a:sx n="83" d="100"/>
          <a:sy n="83" d="100"/>
        </p:scale>
        <p:origin x="14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6396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8901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5570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7407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1909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1350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968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0310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834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8194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9689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707A9A-2CB2-A741-B755-CCE1CF4A6E7F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9202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885F63B-22FE-9C4F-B60D-553F5929394F}"/>
              </a:ext>
            </a:extLst>
          </p:cNvPr>
          <p:cNvSpPr/>
          <p:nvPr/>
        </p:nvSpPr>
        <p:spPr>
          <a:xfrm>
            <a:off x="2912976" y="953764"/>
            <a:ext cx="7109896" cy="769441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4400" b="1" dirty="0">
                <a:ln w="0">
                  <a:solidFill>
                    <a:schemeClr val="tx1"/>
                  </a:solidFill>
                </a:ln>
                <a:gradFill flip="none" rotWithShape="1">
                  <a:gsLst>
                    <a:gs pos="38000">
                      <a:schemeClr val="accent1">
                        <a:lumMod val="5000"/>
                        <a:lumOff val="95000"/>
                      </a:schemeClr>
                    </a:gs>
                    <a:gs pos="65000">
                      <a:schemeClr val="accent2">
                        <a:lumMod val="5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50800" dist="12700" dir="4260000" algn="tl" rotWithShape="0">
                    <a:schemeClr val="dk1"/>
                  </a:outerShdw>
                </a:effectLst>
                <a:latin typeface="Gill Sans MT" panose="020B0502020104020203" pitchFamily="34" charset="77"/>
                <a:cs typeface="Phosphate Inline" panose="02000506050000020004" pitchFamily="2" charset="77"/>
              </a:rPr>
              <a:t>Year </a:t>
            </a:r>
            <a:r>
              <a:rPr lang="en-GB" sz="4400" b="1" dirty="0" smtClean="0">
                <a:ln w="0">
                  <a:solidFill>
                    <a:schemeClr val="tx1"/>
                  </a:solidFill>
                </a:ln>
                <a:gradFill flip="none" rotWithShape="1">
                  <a:gsLst>
                    <a:gs pos="38000">
                      <a:schemeClr val="accent1">
                        <a:lumMod val="5000"/>
                        <a:lumOff val="95000"/>
                      </a:schemeClr>
                    </a:gs>
                    <a:gs pos="65000">
                      <a:schemeClr val="accent2">
                        <a:lumMod val="5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50800" dist="12700" dir="4260000" algn="tl" rotWithShape="0">
                    <a:schemeClr val="dk1"/>
                  </a:outerShdw>
                </a:effectLst>
                <a:latin typeface="Gill Sans MT" panose="020B0502020104020203" pitchFamily="34" charset="77"/>
                <a:cs typeface="Phosphate Inline" panose="02000506050000020004" pitchFamily="2" charset="77"/>
              </a:rPr>
              <a:t>2 – </a:t>
            </a:r>
            <a:r>
              <a:rPr lang="en-GB" sz="4400" b="1" dirty="0">
                <a:ln w="0">
                  <a:solidFill>
                    <a:schemeClr val="tx1"/>
                  </a:solidFill>
                </a:ln>
                <a:gradFill flip="none" rotWithShape="1">
                  <a:gsLst>
                    <a:gs pos="38000">
                      <a:schemeClr val="accent1">
                        <a:lumMod val="5000"/>
                        <a:lumOff val="95000"/>
                      </a:schemeClr>
                    </a:gs>
                    <a:gs pos="65000">
                      <a:schemeClr val="accent2">
                        <a:lumMod val="5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50800" dist="12700" dir="4260000" algn="tl" rotWithShape="0">
                    <a:schemeClr val="dk1"/>
                  </a:outerShdw>
                </a:effectLst>
                <a:latin typeface="Gill Sans MT" panose="020B0502020104020203" pitchFamily="34" charset="77"/>
                <a:cs typeface="Phosphate Inline" panose="02000506050000020004" pitchFamily="2" charset="77"/>
              </a:rPr>
              <a:t>	</a:t>
            </a:r>
            <a:r>
              <a:rPr lang="en-GB" sz="4400" b="1" dirty="0" smtClean="0">
                <a:ln w="0">
                  <a:solidFill>
                    <a:schemeClr val="tx1"/>
                  </a:solidFill>
                </a:ln>
                <a:gradFill flip="none" rotWithShape="1">
                  <a:gsLst>
                    <a:gs pos="38000">
                      <a:schemeClr val="accent1">
                        <a:lumMod val="5000"/>
                        <a:lumOff val="95000"/>
                      </a:schemeClr>
                    </a:gs>
                    <a:gs pos="65000">
                      <a:schemeClr val="accent2">
                        <a:lumMod val="5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50800" dist="12700" dir="4260000" algn="tl" rotWithShape="0">
                    <a:schemeClr val="dk1"/>
                  </a:outerShdw>
                </a:effectLst>
                <a:latin typeface="Gill Sans MT" panose="020B0502020104020203" pitchFamily="34" charset="77"/>
                <a:cs typeface="Phosphate Inline" panose="02000506050000020004" pitchFamily="2" charset="77"/>
              </a:rPr>
              <a:t>Loving-Preparing </a:t>
            </a:r>
            <a:endParaRPr lang="en-GB" sz="4800" b="1" cap="none" spc="0" dirty="0">
              <a:ln w="0">
                <a:solidFill>
                  <a:schemeClr val="tx1"/>
                </a:solidFill>
              </a:ln>
              <a:gradFill flip="none" rotWithShape="1">
                <a:gsLst>
                  <a:gs pos="38000">
                    <a:schemeClr val="accent1">
                      <a:lumMod val="5000"/>
                      <a:lumOff val="95000"/>
                    </a:schemeClr>
                  </a:gs>
                  <a:gs pos="65000">
                    <a:schemeClr val="accent2">
                      <a:lumMod val="50000"/>
                    </a:schemeClr>
                  </a:gs>
                </a:gsLst>
                <a:lin ang="16200000" scaled="1"/>
                <a:tileRect/>
              </a:gradFill>
              <a:effectLst>
                <a:outerShdw blurRad="50800" dist="12700" dir="4260000" algn="tl" rotWithShape="0">
                  <a:schemeClr val="dk1"/>
                </a:outerShdw>
              </a:effectLst>
              <a:latin typeface="Gill Sans MT" panose="020B0502020104020203" pitchFamily="34" charset="77"/>
              <a:cs typeface="Phosphate Inline" panose="02000506050000020004" pitchFamily="2" charset="77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406AFF5-E9E8-CE4E-A6D1-19C2855DB269}"/>
              </a:ext>
            </a:extLst>
          </p:cNvPr>
          <p:cNvSpPr/>
          <p:nvPr/>
        </p:nvSpPr>
        <p:spPr>
          <a:xfrm>
            <a:off x="3734875" y="290892"/>
            <a:ext cx="5624553" cy="52322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2800" b="1" cap="none" spc="0" dirty="0">
                <a:ln w="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dist="12700" dir="4260000" algn="tl" rotWithShape="0">
                    <a:schemeClr val="dk1"/>
                  </a:outerShdw>
                </a:effectLst>
                <a:latin typeface="Gill Sans MT" panose="020B0502020104020203" pitchFamily="34" charset="77"/>
                <a:cs typeface="Phosphate Inline" panose="02000506050000020004" pitchFamily="2" charset="77"/>
              </a:rPr>
              <a:t>RE KNOWLEDGE ORGANISER</a:t>
            </a:r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584E3967-87F3-CD49-9356-CFC6D0DECC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5786911"/>
              </p:ext>
            </p:extLst>
          </p:nvPr>
        </p:nvGraphicFramePr>
        <p:xfrm>
          <a:off x="418296" y="1723205"/>
          <a:ext cx="3992676" cy="457676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87233">
                  <a:extLst>
                    <a:ext uri="{9D8B030D-6E8A-4147-A177-3AD203B41FA5}">
                      <a16:colId xmlns:a16="http://schemas.microsoft.com/office/drawing/2014/main" val="2344213269"/>
                    </a:ext>
                  </a:extLst>
                </a:gridCol>
                <a:gridCol w="2805443">
                  <a:extLst>
                    <a:ext uri="{9D8B030D-6E8A-4147-A177-3AD203B41FA5}">
                      <a16:colId xmlns:a16="http://schemas.microsoft.com/office/drawing/2014/main" val="2649323644"/>
                    </a:ext>
                  </a:extLst>
                </a:gridCol>
              </a:tblGrid>
              <a:tr h="565423">
                <a:tc gridSpan="2"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ESSENTIAL VOCABULARY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4812075"/>
                  </a:ext>
                </a:extLst>
              </a:tr>
              <a:tr h="491372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Word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Definition</a:t>
                      </a:r>
                      <a:r>
                        <a:rPr lang="en-GB" sz="1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4233429"/>
                  </a:ext>
                </a:extLst>
              </a:tr>
              <a:tr h="491372"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Preparing</a:t>
                      </a:r>
                      <a:endParaRPr lang="en-GB" sz="1400" b="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Getting ready.</a:t>
                      </a:r>
                      <a:endParaRPr lang="en-GB" sz="1400" dirty="0" smtClean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08563774"/>
                  </a:ext>
                </a:extLst>
              </a:tr>
              <a:tr h="491372"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Advent</a:t>
                      </a:r>
                      <a:endParaRPr lang="en-GB" sz="1400" b="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The</a:t>
                      </a:r>
                      <a:r>
                        <a:rPr lang="en-GB" sz="1400" baseline="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time leading up to the coming of Jesus.</a:t>
                      </a:r>
                      <a:endParaRPr lang="en-GB" sz="14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2157742"/>
                  </a:ext>
                </a:extLst>
              </a:tr>
              <a:tr h="491372"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Christmas</a:t>
                      </a:r>
                      <a:endParaRPr lang="en-GB" sz="1400" b="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Celebration</a:t>
                      </a:r>
                      <a:r>
                        <a:rPr lang="en-GB" sz="1400" baseline="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of Jesus birth.</a:t>
                      </a:r>
                      <a:endParaRPr lang="en-GB" sz="1400" dirty="0" smtClean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27595459"/>
                  </a:ext>
                </a:extLst>
              </a:tr>
              <a:tr h="491372"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Nativity</a:t>
                      </a:r>
                      <a:endParaRPr lang="en-GB" sz="1400" b="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The Birth of Jesus Christ.</a:t>
                      </a:r>
                      <a:endParaRPr lang="en-GB" sz="14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20535911"/>
                  </a:ext>
                </a:extLst>
              </a:tr>
              <a:tr h="491372"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Waiting</a:t>
                      </a:r>
                      <a:endParaRPr lang="en-GB" sz="1400" b="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Allowing</a:t>
                      </a:r>
                      <a:r>
                        <a:rPr lang="en-GB" sz="1400" baseline="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time to go by until an event is going to happen.</a:t>
                      </a:r>
                      <a:endParaRPr lang="en-GB" sz="14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25294210"/>
                  </a:ext>
                </a:extLst>
              </a:tr>
              <a:tr h="491372"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Annunciation</a:t>
                      </a:r>
                      <a:endParaRPr lang="en-GB" sz="1400" b="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Angel</a:t>
                      </a:r>
                      <a:r>
                        <a:rPr lang="en-GB" sz="1400" baseline="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Gabriel tell Mary about the coming of Jesus.</a:t>
                      </a:r>
                      <a:endParaRPr lang="en-GB" sz="14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82610385"/>
                  </a:ext>
                </a:extLst>
              </a:tr>
              <a:tr h="491372"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Visitation</a:t>
                      </a:r>
                      <a:endParaRPr lang="en-GB" sz="1400" b="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Mary visiting</a:t>
                      </a:r>
                      <a:r>
                        <a:rPr lang="en-GB" sz="1400" baseline="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her cousin Elizabeth.</a:t>
                      </a:r>
                      <a:endParaRPr lang="en-GB" sz="14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71841805"/>
                  </a:ext>
                </a:extLst>
              </a:tr>
            </a:tbl>
          </a:graphicData>
        </a:graphic>
      </p:graphicFrame>
      <p:graphicFrame>
        <p:nvGraphicFramePr>
          <p:cNvPr id="17" name="Table 10">
            <a:extLst>
              <a:ext uri="{FF2B5EF4-FFF2-40B4-BE49-F238E27FC236}">
                <a16:creationId xmlns:a16="http://schemas.microsoft.com/office/drawing/2014/main" id="{B282761F-969F-D243-A8F6-6981A09685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674762"/>
              </p:ext>
            </p:extLst>
          </p:nvPr>
        </p:nvGraphicFramePr>
        <p:xfrm>
          <a:off x="8415337" y="7223381"/>
          <a:ext cx="3849515" cy="15562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49515">
                  <a:extLst>
                    <a:ext uri="{9D8B030D-6E8A-4147-A177-3AD203B41FA5}">
                      <a16:colId xmlns:a16="http://schemas.microsoft.com/office/drawing/2014/main" val="2649323644"/>
                    </a:ext>
                  </a:extLst>
                </a:gridCol>
              </a:tblGrid>
              <a:tr h="354596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LINKS TO PREVIOUS LEARNING</a:t>
                      </a:r>
                    </a:p>
                    <a:p>
                      <a:pPr algn="ctr"/>
                      <a:r>
                        <a:rPr lang="en-GB" sz="1200" b="1" dirty="0">
                          <a:latin typeface="Gill Sans MT" panose="020B0502020104020203" pitchFamily="34" charset="77"/>
                        </a:rPr>
                        <a:t> </a:t>
                      </a:r>
                      <a:endParaRPr lang="en-GB" sz="1200" b="1" dirty="0">
                        <a:solidFill>
                          <a:schemeClr val="bg1"/>
                        </a:solidFill>
                        <a:latin typeface="Gill Sans MT" panose="020B0502020104020203" pitchFamily="34" charset="77"/>
                      </a:endParaRP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5864142"/>
                  </a:ext>
                </a:extLst>
              </a:tr>
              <a:tr h="1099084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EYFS –Birthday </a:t>
                      </a:r>
                      <a:endParaRPr lang="en-GB" sz="1800" b="1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GB" sz="1800" b="1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Year</a:t>
                      </a:r>
                      <a:r>
                        <a:rPr lang="en-GB" sz="1800" b="1" baseline="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1</a:t>
                      </a:r>
                      <a:r>
                        <a:rPr lang="en-GB" sz="1800" b="1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– Waiting</a:t>
                      </a:r>
                      <a:endParaRPr lang="en-GB" sz="1800" b="1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4233429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5075920"/>
              </p:ext>
            </p:extLst>
          </p:nvPr>
        </p:nvGraphicFramePr>
        <p:xfrm>
          <a:off x="4700991" y="3856765"/>
          <a:ext cx="3190485" cy="15897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90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1125"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Key</a:t>
                      </a:r>
                      <a:r>
                        <a:rPr lang="en-GB" sz="1800" b="1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GB" sz="1800" b="1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question:</a:t>
                      </a:r>
                      <a:endParaRPr lang="en-GB" sz="18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23973"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Do we need to prepare?</a:t>
                      </a:r>
                      <a:endParaRPr lang="en-US" sz="1800" b="0" baseline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2037568"/>
              </p:ext>
            </p:extLst>
          </p:nvPr>
        </p:nvGraphicFramePr>
        <p:xfrm>
          <a:off x="8076629" y="2240531"/>
          <a:ext cx="4220879" cy="25600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08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7914"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 CURRICULUM DIRECTORY</a:t>
                      </a:r>
                      <a:endParaRPr lang="en-GB" sz="18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92156">
                <a:tc>
                  <a:txBody>
                    <a:bodyPr/>
                    <a:lstStyle/>
                    <a:p>
                      <a:pPr marL="38100" algn="l">
                        <a:spcAft>
                          <a:spcPts val="0"/>
                        </a:spcAft>
                      </a:pPr>
                      <a:endParaRPr lang="en-GB" sz="1400" b="1" spc="-1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8100" algn="l">
                        <a:spcAft>
                          <a:spcPts val="0"/>
                        </a:spcAft>
                      </a:pPr>
                      <a:r>
                        <a:rPr lang="en-GB" sz="1400" b="1" spc="-1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Area </a:t>
                      </a:r>
                      <a:r>
                        <a:rPr lang="en-GB" sz="1400" b="1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of Study 1: </a:t>
                      </a:r>
                      <a:r>
                        <a:rPr lang="en-GB" sz="140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Knowing and loving God, the Scriptures, Jesus Christ, Son of </a:t>
                      </a:r>
                      <a:r>
                        <a:rPr lang="en-GB" sz="1400" spc="-1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God</a:t>
                      </a:r>
                    </a:p>
                    <a:p>
                      <a:pPr marL="38100" algn="l">
                        <a:spcAft>
                          <a:spcPts val="0"/>
                        </a:spcAft>
                      </a:pP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l">
                        <a:spcAft>
                          <a:spcPts val="0"/>
                        </a:spcAft>
                      </a:pPr>
                      <a:r>
                        <a:rPr lang="en-GB" sz="1400" b="1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Area of Study 2: </a:t>
                      </a:r>
                      <a:r>
                        <a:rPr lang="en-GB" sz="140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What is the Church? One and holy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3720277"/>
              </p:ext>
            </p:extLst>
          </p:nvPr>
        </p:nvGraphicFramePr>
        <p:xfrm>
          <a:off x="4700991" y="5638755"/>
          <a:ext cx="3170585" cy="129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05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6072"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Reveal 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6448">
                <a:tc>
                  <a:txBody>
                    <a:bodyPr/>
                    <a:lstStyle/>
                    <a:p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Advent is four weeks of preparation for the celebration of</a:t>
                      </a:r>
                      <a:r>
                        <a:rPr lang="en-GB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birth of Jesus at Christmas</a:t>
                      </a:r>
                      <a:r>
                        <a:rPr lang="en-GB" sz="1600" b="0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.</a:t>
                      </a:r>
                      <a:endParaRPr lang="en-GB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2547172"/>
              </p:ext>
            </p:extLst>
          </p:nvPr>
        </p:nvGraphicFramePr>
        <p:xfrm>
          <a:off x="8144710" y="4980554"/>
          <a:ext cx="4220879" cy="19507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08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Scripture: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4961">
                <a:tc>
                  <a:txBody>
                    <a:bodyPr/>
                    <a:lstStyle/>
                    <a:p>
                      <a:pPr marL="38100" algn="l">
                        <a:spcBef>
                          <a:spcPts val="13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Genesis 1: 3, 9, 20, 24-26 God’s Story 2 pages 8-9</a:t>
                      </a:r>
                      <a:endParaRPr lang="en-GB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l">
                        <a:spcBef>
                          <a:spcPts val="13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Psalm 8: 3-11 – God’s Story 2 pages 28-29</a:t>
                      </a:r>
                      <a:endParaRPr lang="en-GB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l">
                        <a:spcBef>
                          <a:spcPts val="13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Psalm 139: 14-18 – God’s Story 2 page 37</a:t>
                      </a:r>
                      <a:endParaRPr lang="en-GB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l">
                        <a:spcBef>
                          <a:spcPts val="13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(teachers’ notes page 96)</a:t>
                      </a:r>
                      <a:endParaRPr lang="en-GB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l">
                        <a:spcBef>
                          <a:spcPts val="13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Psalm 19: 1-5 – God’s Story 2 pages 28-29</a:t>
                      </a:r>
                      <a:endParaRPr lang="en-GB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5" name="Rectangle 44">
            <a:extLst>
              <a:ext uri="{FF2B5EF4-FFF2-40B4-BE49-F238E27FC236}">
                <a16:creationId xmlns:a16="http://schemas.microsoft.com/office/drawing/2014/main" id="{229E4DC9-4D7A-4045-B8E0-194DBF237103}"/>
              </a:ext>
            </a:extLst>
          </p:cNvPr>
          <p:cNvSpPr/>
          <p:nvPr/>
        </p:nvSpPr>
        <p:spPr>
          <a:xfrm>
            <a:off x="162046" y="138896"/>
            <a:ext cx="12307860" cy="9153022"/>
          </a:xfrm>
          <a:prstGeom prst="rect">
            <a:avLst/>
          </a:prstGeom>
          <a:noFill/>
          <a:ln w="73025" cmpd="tri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18627C80-3104-B24C-9CCE-10952F1B7878}"/>
              </a:ext>
            </a:extLst>
          </p:cNvPr>
          <p:cNvSpPr txBox="1"/>
          <p:nvPr/>
        </p:nvSpPr>
        <p:spPr>
          <a:xfrm>
            <a:off x="4780482" y="9291918"/>
            <a:ext cx="353334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100" b="1" i="1" dirty="0">
                <a:solidFill>
                  <a:srgbClr val="FF0000"/>
                </a:solidFill>
              </a:rPr>
              <a:t>‘As a family we live, love, learn and celebrate with Jesus.’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3944" y="261769"/>
            <a:ext cx="945296" cy="120131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10327" y="206083"/>
            <a:ext cx="985198" cy="1249741"/>
          </a:xfrm>
          <a:prstGeom prst="rect">
            <a:avLst/>
          </a:prstGeom>
        </p:spPr>
      </p:pic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AC1AB97-3678-A047-997E-FD46179F33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8051913"/>
              </p:ext>
            </p:extLst>
          </p:nvPr>
        </p:nvGraphicFramePr>
        <p:xfrm>
          <a:off x="4667222" y="2240530"/>
          <a:ext cx="3189356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93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5873"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ADVENT/CHRISTMAS – LOVING: PREPARING </a:t>
                      </a:r>
                      <a:endParaRPr lang="en-GB" sz="11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1802"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Advent – Preparing for Christmas.</a:t>
                      </a:r>
                      <a:endParaRPr lang="en-US" sz="1800" b="0" baseline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8" name="Picture 17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94" y="6727993"/>
            <a:ext cx="3829050" cy="2153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41881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918</TotalTime>
  <Words>227</Words>
  <Application>Microsoft Office PowerPoint</Application>
  <PresentationFormat>A3 Paper (297x420 mm)</PresentationFormat>
  <Paragraphs>41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Gill Sans MT</vt:lpstr>
      <vt:lpstr>Phosphate Inline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Jennings</dc:creator>
  <cp:lastModifiedBy>RParmley</cp:lastModifiedBy>
  <cp:revision>54</cp:revision>
  <cp:lastPrinted>2023-11-16T15:45:16Z</cp:lastPrinted>
  <dcterms:created xsi:type="dcterms:W3CDTF">2020-09-22T12:40:30Z</dcterms:created>
  <dcterms:modified xsi:type="dcterms:W3CDTF">2023-11-16T15:52:48Z</dcterms:modified>
</cp:coreProperties>
</file>