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3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588"/>
  </p:normalViewPr>
  <p:slideViewPr>
    <p:cSldViewPr snapToGrid="0" snapToObjects="1">
      <p:cViewPr varScale="1">
        <p:scale>
          <a:sx n="91" d="100"/>
          <a:sy n="91" d="100"/>
        </p:scale>
        <p:origin x="11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39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7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09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35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68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1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19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07A9A-2CB2-A741-B755-CCE1CF4A6E7F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68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07A9A-2CB2-A741-B755-CCE1CF4A6E7F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378B9-C4D2-8F4B-BE23-1F4DF51365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0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85F63B-22FE-9C4F-B60D-553F5929394F}"/>
              </a:ext>
            </a:extLst>
          </p:cNvPr>
          <p:cNvSpPr/>
          <p:nvPr/>
        </p:nvSpPr>
        <p:spPr>
          <a:xfrm>
            <a:off x="3745640" y="953764"/>
            <a:ext cx="5444567" cy="7694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4400" b="1" dirty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Year </a:t>
            </a:r>
            <a:r>
              <a:rPr lang="en-GB" sz="4400" b="1" dirty="0" smtClean="0">
                <a:ln w="0">
                  <a:solidFill>
                    <a:schemeClr val="tx1"/>
                  </a:solidFill>
                </a:ln>
                <a:gradFill flip="none" rotWithShape="1">
                  <a:gsLst>
                    <a:gs pos="38000">
                      <a:schemeClr val="accent1">
                        <a:lumMod val="5000"/>
                        <a:lumOff val="95000"/>
                      </a:schemeClr>
                    </a:gs>
                    <a:gs pos="65000">
                      <a:schemeClr val="accent2">
                        <a:lumMod val="5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2 – Beginnings </a:t>
            </a:r>
            <a:endParaRPr lang="en-GB" sz="4800" b="1" cap="none" spc="0" dirty="0">
              <a:ln w="0">
                <a:solidFill>
                  <a:schemeClr val="tx1"/>
                </a:solidFill>
              </a:ln>
              <a:gradFill flip="none" rotWithShape="1">
                <a:gsLst>
                  <a:gs pos="38000">
                    <a:schemeClr val="accent1">
                      <a:lumMod val="5000"/>
                      <a:lumOff val="95000"/>
                    </a:schemeClr>
                  </a:gs>
                  <a:gs pos="65000">
                    <a:schemeClr val="accent2">
                      <a:lumMod val="50000"/>
                    </a:schemeClr>
                  </a:gs>
                </a:gsLst>
                <a:lin ang="16200000" scaled="1"/>
                <a:tileRect/>
              </a:gradFill>
              <a:effectLst>
                <a:outerShdw blurRad="50800" dist="12700" dir="4260000" algn="tl" rotWithShape="0">
                  <a:schemeClr val="dk1"/>
                </a:outerShdw>
              </a:effectLst>
              <a:latin typeface="Gill Sans MT" panose="020B0502020104020203" pitchFamily="34" charset="77"/>
              <a:cs typeface="Phosphate Inline" panose="02000506050000020004" pitchFamily="2" charset="77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06AFF5-E9E8-CE4E-A6D1-19C2855DB269}"/>
              </a:ext>
            </a:extLst>
          </p:cNvPr>
          <p:cNvSpPr/>
          <p:nvPr/>
        </p:nvSpPr>
        <p:spPr>
          <a:xfrm>
            <a:off x="3734875" y="290892"/>
            <a:ext cx="5624553" cy="52322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b="1" cap="none" spc="0" dirty="0">
                <a:ln w="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dist="12700" dir="4260000" algn="tl" rotWithShape="0">
                    <a:schemeClr val="dk1"/>
                  </a:outerShdw>
                </a:effectLst>
                <a:latin typeface="Gill Sans MT" panose="020B0502020104020203" pitchFamily="34" charset="77"/>
                <a:cs typeface="Phosphate Inline" panose="02000506050000020004" pitchFamily="2" charset="77"/>
              </a:rPr>
              <a:t>RE KNOWLEDGE ORGANISER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584E3967-87F3-CD49-9356-CFC6D0DECC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358335"/>
              </p:ext>
            </p:extLst>
          </p:nvPr>
        </p:nvGraphicFramePr>
        <p:xfrm>
          <a:off x="418296" y="1723205"/>
          <a:ext cx="3992676" cy="53239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7233">
                  <a:extLst>
                    <a:ext uri="{9D8B030D-6E8A-4147-A177-3AD203B41FA5}">
                      <a16:colId xmlns:a16="http://schemas.microsoft.com/office/drawing/2014/main" val="2344213269"/>
                    </a:ext>
                  </a:extLst>
                </a:gridCol>
                <a:gridCol w="2805443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56542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ESSENTIAL VOCABULARY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81207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Word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Definition</a:t>
                      </a:r>
                      <a:r>
                        <a:rPr lang="en-GB" sz="1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Beginning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first part of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something or when it starts.</a:t>
                      </a:r>
                      <a:endParaRPr lang="en-GB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8563774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New start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start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of something new.</a:t>
                      </a:r>
                      <a:endParaRPr lang="en-GB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157742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Family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Parents and their children, sometimes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including grandchildren and other relations. </a:t>
                      </a:r>
                      <a:endParaRPr lang="en-GB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7595459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Friend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person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who you like or likes you.</a:t>
                      </a:r>
                      <a:endParaRPr lang="en-GB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0535911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Creation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act of creating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something.</a:t>
                      </a:r>
                      <a:endParaRPr lang="en-GB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5294210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Psalm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religious song especially one</a:t>
                      </a: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from the Book of Psalms in the Bible.</a:t>
                      </a:r>
                      <a:endParaRPr lang="en-GB" sz="1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2610385"/>
                  </a:ext>
                </a:extLst>
              </a:tr>
              <a:tr h="491372"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Litany</a:t>
                      </a:r>
                      <a:endParaRPr lang="en-GB" sz="1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formal prayer with fixed responses.</a:t>
                      </a:r>
                      <a:endParaRPr lang="en-GB" sz="1400" baseline="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1841805"/>
                  </a:ext>
                </a:extLst>
              </a:tr>
            </a:tbl>
          </a:graphicData>
        </a:graphic>
      </p:graphicFrame>
      <p:graphicFrame>
        <p:nvGraphicFramePr>
          <p:cNvPr id="17" name="Table 10">
            <a:extLst>
              <a:ext uri="{FF2B5EF4-FFF2-40B4-BE49-F238E27FC236}">
                <a16:creationId xmlns:a16="http://schemas.microsoft.com/office/drawing/2014/main" id="{B282761F-969F-D243-A8F6-6981A09685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410665"/>
              </p:ext>
            </p:extLst>
          </p:nvPr>
        </p:nvGraphicFramePr>
        <p:xfrm>
          <a:off x="8415337" y="7223381"/>
          <a:ext cx="3849515" cy="15562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9515">
                  <a:extLst>
                    <a:ext uri="{9D8B030D-6E8A-4147-A177-3AD203B41FA5}">
                      <a16:colId xmlns:a16="http://schemas.microsoft.com/office/drawing/2014/main" val="2649323644"/>
                    </a:ext>
                  </a:extLst>
                </a:gridCol>
              </a:tblGrid>
              <a:tr h="354596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LINKS TO PREVIOUS LEARNING</a:t>
                      </a:r>
                    </a:p>
                    <a:p>
                      <a:pPr algn="ctr"/>
                      <a:r>
                        <a:rPr lang="en-GB" sz="1200" b="1" dirty="0">
                          <a:latin typeface="Gill Sans MT" panose="020B0502020104020203" pitchFamily="34" charset="77"/>
                        </a:rPr>
                        <a:t> 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Gill Sans MT" panose="020B0502020104020203" pitchFamily="34" charset="77"/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864142"/>
                  </a:ext>
                </a:extLst>
              </a:tr>
              <a:tr h="1099084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EYFS –Myself </a:t>
                      </a:r>
                      <a:endParaRPr lang="en-GB" sz="1800" b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800" b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Year</a:t>
                      </a:r>
                      <a:r>
                        <a:rPr lang="en-GB" sz="1800" b="1" baseline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</a:t>
                      </a:r>
                      <a:r>
                        <a:rPr lang="en-GB" sz="1800" b="1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Families</a:t>
                      </a:r>
                      <a:endParaRPr lang="en-GB" sz="1800" b="1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23342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34683"/>
              </p:ext>
            </p:extLst>
          </p:nvPr>
        </p:nvGraphicFramePr>
        <p:xfrm>
          <a:off x="4700991" y="3856765"/>
          <a:ext cx="3190485" cy="1589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1125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lang="en-GB" sz="1800" b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question: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3973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What makes a place special?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372420"/>
              </p:ext>
            </p:extLst>
          </p:nvPr>
        </p:nvGraphicFramePr>
        <p:xfrm>
          <a:off x="8076629" y="2240531"/>
          <a:ext cx="4220879" cy="2560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914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 CURRICULUM DIRECTORY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2156">
                <a:tc>
                  <a:txBody>
                    <a:bodyPr/>
                    <a:lstStyle/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1: </a:t>
                      </a: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Knowing and loving God,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Scriptures, Creation, the Trinity, Jesus Christ,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Son of God, the Holy Spirit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2:</a:t>
                      </a: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What is the Church? One and holy, Catholic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3:</a:t>
                      </a: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Prayer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400" b="1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of Study 4:</a:t>
                      </a: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The dignity of the human person,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en-US" sz="1400" spc="-1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human community, love of God, love of </a:t>
                      </a:r>
                      <a:r>
                        <a:rPr lang="en-US" sz="1400" spc="-1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neighbour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425264"/>
              </p:ext>
            </p:extLst>
          </p:nvPr>
        </p:nvGraphicFramePr>
        <p:xfrm>
          <a:off x="4700991" y="5638755"/>
          <a:ext cx="3170585" cy="1305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05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153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Reveal 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2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 is present in every beginning.</a:t>
                      </a:r>
                      <a:endParaRPr lang="en-GB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600" b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547172"/>
              </p:ext>
            </p:extLst>
          </p:nvPr>
        </p:nvGraphicFramePr>
        <p:xfrm>
          <a:off x="8144710" y="4980554"/>
          <a:ext cx="4220879" cy="1950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0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Scripture: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961">
                <a:tc>
                  <a:txBody>
                    <a:bodyPr/>
                    <a:lstStyle/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Genesis 1: 3, 9, 20, 24-26 God’s Story 2 pages 8-9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Psalm 8: 3-11 – God’s Story 2 pages 28-29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Psalm 139: 14-18 – God’s Story 2 page 37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(teachers’ notes page 96)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00" algn="l"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Psalm 19: 1-5 – God’s Story 2 pages 28-29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229E4DC9-4D7A-4045-B8E0-194DBF237103}"/>
              </a:ext>
            </a:extLst>
          </p:cNvPr>
          <p:cNvSpPr/>
          <p:nvPr/>
        </p:nvSpPr>
        <p:spPr>
          <a:xfrm>
            <a:off x="162046" y="138896"/>
            <a:ext cx="12307860" cy="9153022"/>
          </a:xfrm>
          <a:prstGeom prst="rect">
            <a:avLst/>
          </a:prstGeom>
          <a:noFill/>
          <a:ln w="73025"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8627C80-3104-B24C-9CCE-10952F1B7878}"/>
              </a:ext>
            </a:extLst>
          </p:cNvPr>
          <p:cNvSpPr txBox="1"/>
          <p:nvPr/>
        </p:nvSpPr>
        <p:spPr>
          <a:xfrm>
            <a:off x="4780482" y="9291918"/>
            <a:ext cx="35333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 b="1" i="1" dirty="0">
                <a:solidFill>
                  <a:srgbClr val="FF0000"/>
                </a:solidFill>
              </a:rPr>
              <a:t>‘As a family we live, love, learn and celebrate with Jesus.’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944" y="261769"/>
            <a:ext cx="945296" cy="12013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0327" y="206083"/>
            <a:ext cx="985198" cy="124974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C1AB97-3678-A047-997E-FD46179F3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552113"/>
              </p:ext>
            </p:extLst>
          </p:nvPr>
        </p:nvGraphicFramePr>
        <p:xfrm>
          <a:off x="4667222" y="2240530"/>
          <a:ext cx="3189356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873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Domestic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8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Church-Family</a:t>
                      </a:r>
                      <a:r>
                        <a:rPr lang="en-GB" sz="1800" b="1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- Beginnings</a:t>
                      </a:r>
                      <a:endParaRPr lang="en-GB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802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God is present in every beginning.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6" name="Picture 2" descr="https://wels.net/wp-content/uploads/2015/03/847x342-Creation-Questions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98" r="39755" b="-1614"/>
          <a:stretch/>
        </p:blipFill>
        <p:spPr bwMode="auto">
          <a:xfrm>
            <a:off x="5171091" y="7073669"/>
            <a:ext cx="2007475" cy="2088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ve of God in Christianity - Wikipedi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61" y="7223381"/>
            <a:ext cx="2916116" cy="200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18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890</TotalTime>
  <Words>267</Words>
  <Application>Microsoft Office PowerPoint</Application>
  <PresentationFormat>A3 Paper (297x420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</vt:lpstr>
      <vt:lpstr>Phosphate Inline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Jennings</dc:creator>
  <cp:lastModifiedBy>RParmley</cp:lastModifiedBy>
  <cp:revision>51</cp:revision>
  <dcterms:created xsi:type="dcterms:W3CDTF">2020-09-22T12:40:30Z</dcterms:created>
  <dcterms:modified xsi:type="dcterms:W3CDTF">2023-07-19T06:29:40Z</dcterms:modified>
</cp:coreProperties>
</file>