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Khb+iRYLkpJo5phlcmQRjridX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4" autoAdjust="0"/>
  </p:normalViewPr>
  <p:slideViewPr>
    <p:cSldViewPr snapToGrid="0">
      <p:cViewPr varScale="1">
        <p:scale>
          <a:sx n="75" d="100"/>
          <a:sy n="75" d="100"/>
        </p:scale>
        <p:origin x="10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 styles include: </a:t>
            </a:r>
            <a:endParaRPr/>
          </a:p>
          <a:p>
            <a:pPr marL="457200" lvl="0" indent="-298450" algn="l" rtl="0">
              <a:lnSpc>
                <a:spcPct val="100000"/>
              </a:lnSpc>
              <a:spcBef>
                <a:spcPts val="0"/>
              </a:spcBef>
              <a:spcAft>
                <a:spcPts val="0"/>
              </a:spcAft>
              <a:buSzPts val="1100"/>
              <a:buFont typeface="Arial"/>
              <a:buChar char="-"/>
            </a:pPr>
            <a:r>
              <a:rPr lang="en-GB"/>
              <a:t>Multiple choice questions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a:t>
            </a:r>
            <a:endParaRPr/>
          </a:p>
          <a:p>
            <a:pPr marL="457200" lvl="0" indent="-298450" algn="l" rtl="0">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This question is based on the whole text (2 pages).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Example questions to ask at home:</a:t>
            </a:r>
            <a:endParaRPr/>
          </a:p>
          <a:p>
            <a:pPr marL="457200" lvl="0" indent="-298450" algn="l" rtl="0">
              <a:lnSpc>
                <a:spcPct val="100000"/>
              </a:lnSpc>
              <a:spcBef>
                <a:spcPts val="0"/>
              </a:spcBef>
              <a:spcAft>
                <a:spcPts val="0"/>
              </a:spcAft>
              <a:buSzPts val="1100"/>
              <a:buFont typeface="Arial"/>
              <a:buChar char="-"/>
            </a:pPr>
            <a:r>
              <a:rPr lang="en-GB"/>
              <a:t>What does this word mean? </a:t>
            </a:r>
            <a:endParaRPr/>
          </a:p>
          <a:p>
            <a:pPr marL="457200" lvl="0" indent="-298450" algn="l" rtl="0">
              <a:lnSpc>
                <a:spcPct val="100000"/>
              </a:lnSpc>
              <a:spcBef>
                <a:spcPts val="0"/>
              </a:spcBef>
              <a:spcAft>
                <a:spcPts val="0"/>
              </a:spcAft>
              <a:buSzPts val="1100"/>
              <a:buFont typeface="Arial"/>
              <a:buChar char="-"/>
            </a:pPr>
            <a:r>
              <a:rPr lang="en-GB"/>
              <a:t>Which word in this paragraph is the closest in meaning to…?</a:t>
            </a:r>
            <a:endParaRPr/>
          </a:p>
          <a:p>
            <a:pPr marL="457200" lvl="0" indent="-298450" algn="l" rtl="0">
              <a:lnSpc>
                <a:spcPct val="100000"/>
              </a:lnSpc>
              <a:spcBef>
                <a:spcPts val="0"/>
              </a:spcBef>
              <a:spcAft>
                <a:spcPts val="0"/>
              </a:spcAft>
              <a:buSzPts val="1100"/>
              <a:buFont typeface="Arial"/>
              <a:buChar char="-"/>
            </a:pPr>
            <a:r>
              <a:rPr lang="en-GB"/>
              <a:t>What [character] doing when [event] happened?</a:t>
            </a:r>
            <a:endParaRPr/>
          </a:p>
          <a:p>
            <a:pPr marL="457200" lvl="0" indent="-298450" algn="l" rtl="0">
              <a:lnSpc>
                <a:spcPct val="100000"/>
              </a:lnSpc>
              <a:spcBef>
                <a:spcPts val="0"/>
              </a:spcBef>
              <a:spcAft>
                <a:spcPts val="0"/>
              </a:spcAft>
              <a:buSzPts val="1100"/>
              <a:buFont typeface="Arial"/>
              <a:buChar char="-"/>
            </a:pPr>
            <a:r>
              <a:rPr lang="en-GB"/>
              <a:t>True or false questions about a paragraph/ text.</a:t>
            </a:r>
            <a:endParaRPr/>
          </a:p>
          <a:p>
            <a:pPr marL="457200" lvl="0" indent="-298450" algn="l" rtl="0">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Identify that there are some questions that have 2 marks and some that have 1. If the answer to this question is wrong, children could still get a mark for a correct method containing an error.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lnSpc>
                <a:spcPct val="100000"/>
              </a:lnSpc>
              <a:spcBef>
                <a:spcPts val="0"/>
              </a:spcBef>
              <a:spcAft>
                <a:spcPts val="0"/>
              </a:spcAft>
              <a:buSzPts val="1100"/>
              <a:buNone/>
            </a:pPr>
            <a:r>
              <a:rPr lang="en-GB"/>
              <a:t>Answers should always be given in their simplest form unless stated otherwise (e.g. for question 11, 20 + 2 would not be accepted as a correct answer).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Maths Paper 1 (Arithmetic)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i="0" dirty="0">
                <a:solidFill>
                  <a:srgbClr val="333333"/>
                </a:solidFill>
                <a:effectLst/>
                <a:latin typeface="Nunito" pitchFamily="2" charset="0"/>
              </a:rPr>
              <a:t>Science is no longer tested at KS2 level according to a sampling system, as in previous years, so children do not currently sit a science SATs test. Your child's science skills will be assessed by the teacher.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This question is an example where pupils will need to justify their answer.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 9: Pictograms are part of the Year 3/ 4 curriculum.</a:t>
            </a:r>
            <a:endParaRPr/>
          </a:p>
          <a:p>
            <a:pPr marL="158750" lvl="0" indent="0" algn="l" rtl="0">
              <a:lnSpc>
                <a:spcPct val="100000"/>
              </a:lnSpc>
              <a:spcBef>
                <a:spcPts val="0"/>
              </a:spcBef>
              <a:spcAft>
                <a:spcPts val="0"/>
              </a:spcAft>
              <a:buSzPts val="1100"/>
              <a:buNone/>
            </a:pPr>
            <a:r>
              <a:rPr lang="en-GB"/>
              <a:t>Question 15: This show that children will need to know how to convert but they do not need to remember the conversion fact.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It may also be appropriate to discuss if there are any changes at home that could add stress to the child (e.g. moving house, a new sibling, recent bereavement).</a:t>
            </a:r>
            <a:endParaRPr dirty="0"/>
          </a:p>
          <a:p>
            <a:pPr marL="158750" lvl="0" indent="0" algn="l" rtl="0">
              <a:lnSpc>
                <a:spcPct val="100000"/>
              </a:lnSpc>
              <a:spcBef>
                <a:spcPts val="0"/>
              </a:spcBef>
              <a:spcAft>
                <a:spcPts val="0"/>
              </a:spcAft>
              <a:buSzPts val="1100"/>
              <a:buNone/>
            </a:pPr>
            <a:r>
              <a:rPr lang="en-GB" dirty="0"/>
              <a:t>There may be media coverage around the SATs, parents may want to discuss this with their children (positive or negative).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There is no separate test that would indicate a pupil is working above the national standard.</a:t>
            </a:r>
            <a:endParaRPr dirty="0"/>
          </a:p>
          <a:p>
            <a:pPr marL="158750" lvl="0" indent="0" algn="l" rtl="0">
              <a:lnSpc>
                <a:spcPct val="100000"/>
              </a:lnSpc>
              <a:spcBef>
                <a:spcPts val="0"/>
              </a:spcBef>
              <a:spcAft>
                <a:spcPts val="0"/>
              </a:spcAft>
              <a:buSzPts val="1100"/>
              <a:buNone/>
            </a:pPr>
            <a:r>
              <a:rPr lang="en-GB" dirty="0"/>
              <a:t>A scaled score of less than 99 would indicate a pupil is working below the national standard. </a:t>
            </a:r>
            <a:endParaRPr dirty="0"/>
          </a:p>
          <a:p>
            <a:pPr marL="158750" lvl="0" indent="0" algn="l" rtl="0">
              <a:lnSpc>
                <a:spcPct val="100000"/>
              </a:lnSpc>
              <a:spcBef>
                <a:spcPts val="0"/>
              </a:spcBef>
              <a:spcAft>
                <a:spcPts val="0"/>
              </a:spcAft>
              <a:buSzPts val="1100"/>
              <a:buNone/>
            </a:pPr>
            <a:r>
              <a:rPr lang="en-GB" dirty="0"/>
              <a:t>To have a scaled score, pupils must have a minimum raw score (determined each year). If the pupil does not achieve the minimum raw score, they have not demonstrated sufficient understanding of the KS2 curriculum in the subject.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dirty="0"/>
              <a:t>The question types include:</a:t>
            </a:r>
            <a:endParaRPr dirty="0"/>
          </a:p>
          <a:p>
            <a:pPr marL="457200" lvl="0" indent="-298450" algn="l" rtl="0">
              <a:lnSpc>
                <a:spcPct val="100000"/>
              </a:lnSpc>
              <a:spcBef>
                <a:spcPts val="0"/>
              </a:spcBef>
              <a:spcAft>
                <a:spcPts val="0"/>
              </a:spcAft>
              <a:buSzPts val="1100"/>
              <a:buFont typeface="Arial"/>
              <a:buChar char="-"/>
            </a:pPr>
            <a:r>
              <a:rPr lang="en-GB" dirty="0"/>
              <a:t>Circling</a:t>
            </a:r>
            <a:endParaRPr dirty="0"/>
          </a:p>
          <a:p>
            <a:pPr marL="457200" lvl="0" indent="-298450" algn="l" rtl="0">
              <a:lnSpc>
                <a:spcPct val="100000"/>
              </a:lnSpc>
              <a:spcBef>
                <a:spcPts val="0"/>
              </a:spcBef>
              <a:spcAft>
                <a:spcPts val="0"/>
              </a:spcAft>
              <a:buSzPts val="1100"/>
              <a:buFont typeface="Arial"/>
              <a:buChar char="-"/>
            </a:pPr>
            <a:r>
              <a:rPr lang="en-GB" dirty="0"/>
              <a:t>Drawing lines to connect</a:t>
            </a:r>
            <a:endParaRPr dirty="0"/>
          </a:p>
          <a:p>
            <a:pPr marL="457200" lvl="0" indent="-298450" algn="l" rtl="0">
              <a:lnSpc>
                <a:spcPct val="100000"/>
              </a:lnSpc>
              <a:spcBef>
                <a:spcPts val="0"/>
              </a:spcBef>
              <a:spcAft>
                <a:spcPts val="0"/>
              </a:spcAft>
              <a:buSzPts val="1100"/>
              <a:buFont typeface="Arial"/>
              <a:buChar char="-"/>
            </a:pPr>
            <a:r>
              <a:rPr lang="en-GB" dirty="0"/>
              <a:t>Multiple choice questions (including ticking tables)</a:t>
            </a:r>
            <a:endParaRPr dirty="0"/>
          </a:p>
          <a:p>
            <a:pPr marL="457200" lvl="0" indent="-298450" algn="l" rtl="0">
              <a:lnSpc>
                <a:spcPct val="100000"/>
              </a:lnSpc>
              <a:spcBef>
                <a:spcPts val="0"/>
              </a:spcBef>
              <a:spcAft>
                <a:spcPts val="0"/>
              </a:spcAft>
              <a:buSzPts val="1100"/>
              <a:buFont typeface="Arial"/>
              <a:buChar char="-"/>
            </a:pPr>
            <a:r>
              <a:rPr lang="en-GB" dirty="0"/>
              <a:t>One-word answers</a:t>
            </a:r>
            <a:endParaRPr dirty="0"/>
          </a:p>
          <a:p>
            <a:pPr marL="457200" lvl="0" indent="-298450" algn="l" rtl="0">
              <a:lnSpc>
                <a:spcPct val="100000"/>
              </a:lnSpc>
              <a:spcBef>
                <a:spcPts val="0"/>
              </a:spcBef>
              <a:spcAft>
                <a:spcPts val="0"/>
              </a:spcAft>
              <a:buSzPts val="1100"/>
              <a:buFont typeface="Arial"/>
              <a:buChar char="-"/>
            </a:pPr>
            <a:r>
              <a:rPr lang="en-GB" dirty="0"/>
              <a:t>Short answer questions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For questions 8 and 34, there are various correct answers.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There is a spelling script that accompanies this. Example:</a:t>
            </a:r>
            <a:endParaRPr/>
          </a:p>
          <a:p>
            <a:pPr marL="158750" lvl="0" indent="0" algn="l" rtl="0">
              <a:lnSpc>
                <a:spcPct val="100000"/>
              </a:lnSpc>
              <a:spcBef>
                <a:spcPts val="0"/>
              </a:spcBef>
              <a:spcAft>
                <a:spcPts val="0"/>
              </a:spcAft>
              <a:buSzPts val="1100"/>
              <a:buNone/>
            </a:pPr>
            <a:r>
              <a:rPr lang="en-GB"/>
              <a:t>The word is creature. The dragon is an imaginary creature. The word is creature.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2"/>
        <p:cNvGrpSpPr/>
        <p:nvPr/>
      </p:nvGrpSpPr>
      <p:grpSpPr>
        <a:xfrm>
          <a:off x="0" y="0"/>
          <a:ext cx="0" cy="0"/>
          <a:chOff x="0" y="0"/>
          <a:chExt cx="0" cy="0"/>
        </a:xfrm>
      </p:grpSpPr>
      <p:sp>
        <p:nvSpPr>
          <p:cNvPr id="13" name="Google Shape;13;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dk1"/>
              </a:buClr>
              <a:buSzPts val="5200"/>
              <a:buFont typeface="Twentieth Century"/>
              <a:buNone/>
              <a:defRPr sz="5200">
                <a:latin typeface="Twentieth Century"/>
                <a:ea typeface="Twentieth Century"/>
                <a:cs typeface="Twentieth Century"/>
                <a:sym typeface="Twentieth Centur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Twentieth Century"/>
                <a:ea typeface="Twentieth Century"/>
                <a:cs typeface="Twentieth Century"/>
                <a:sym typeface="Twentieth Centur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1pPr>
            <a:lvl2pPr marL="0" marR="0" lvl="1"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2pPr>
            <a:lvl3pPr marL="0" marR="0" lvl="2"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3pPr>
            <a:lvl4pPr marL="0" marR="0" lvl="3"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4pPr>
            <a:lvl5pPr marL="0" marR="0" lvl="4"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5pPr>
            <a:lvl6pPr marL="0" marR="0" lvl="5"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6pPr>
            <a:lvl7pPr marL="0" marR="0" lvl="6"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7pPr>
            <a:lvl8pPr marL="0" marR="0" lvl="7"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8pPr>
            <a:lvl9pPr marL="0" marR="0" lvl="8" indent="0" algn="r">
              <a:spcBef>
                <a:spcPts val="0"/>
              </a:spcBef>
              <a:spcAft>
                <a:spcPts val="0"/>
              </a:spcAft>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pic>
        <p:nvPicPr>
          <p:cNvPr id="71" name="Google Shape;71;p3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2" name="Google Shape;72;p39"/>
          <p:cNvSpPr txBox="1">
            <a:spLocks noGrp="1"/>
          </p:cNvSpPr>
          <p:nvPr>
            <p:ph type="title"/>
          </p:nvPr>
        </p:nvSpPr>
        <p:spPr>
          <a:xfrm>
            <a:off x="685331" y="457200"/>
            <a:ext cx="2951766" cy="151743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txBox="1">
            <a:spLocks noGrp="1"/>
          </p:cNvSpPr>
          <p:nvPr>
            <p:ph type="body" idx="1"/>
          </p:nvPr>
        </p:nvSpPr>
        <p:spPr>
          <a:xfrm>
            <a:off x="3808547" y="457201"/>
            <a:ext cx="4650122" cy="38861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4" name="Google Shape;74;p39"/>
          <p:cNvSpPr txBox="1">
            <a:spLocks noGrp="1"/>
          </p:cNvSpPr>
          <p:nvPr>
            <p:ph type="body" idx="2"/>
          </p:nvPr>
        </p:nvSpPr>
        <p:spPr>
          <a:xfrm>
            <a:off x="685331" y="1974639"/>
            <a:ext cx="2951767" cy="236876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5" name="Google Shape;75;p39"/>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pic>
        <p:nvPicPr>
          <p:cNvPr id="79" name="Google Shape;79;p4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0" name="Google Shape;80;p40"/>
          <p:cNvSpPr txBox="1">
            <a:spLocks noGrp="1"/>
          </p:cNvSpPr>
          <p:nvPr>
            <p:ph type="title"/>
          </p:nvPr>
        </p:nvSpPr>
        <p:spPr>
          <a:xfrm>
            <a:off x="685331" y="457200"/>
            <a:ext cx="4451227" cy="151744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0"/>
          <p:cNvSpPr>
            <a:spLocks noGrp="1"/>
          </p:cNvSpPr>
          <p:nvPr>
            <p:ph type="pic" idx="2"/>
          </p:nvPr>
        </p:nvSpPr>
        <p:spPr>
          <a:xfrm>
            <a:off x="5568602" y="457201"/>
            <a:ext cx="2441519" cy="3886200"/>
          </a:xfrm>
          <a:prstGeom prst="roundRect">
            <a:avLst>
              <a:gd name="adj" fmla="val 4943"/>
            </a:avLst>
          </a:prstGeom>
          <a:noFill/>
          <a:ln w="82550" cap="sq" cmpd="sng">
            <a:solidFill>
              <a:srgbClr val="C0D3E4"/>
            </a:solidFill>
            <a:prstDash val="solid"/>
            <a:miter lim="800000"/>
            <a:headEnd type="none" w="sm" len="sm"/>
            <a:tailEnd type="none" w="sm" len="sm"/>
          </a:ln>
        </p:spPr>
      </p:sp>
      <p:sp>
        <p:nvSpPr>
          <p:cNvPr id="82" name="Google Shape;82;p40"/>
          <p:cNvSpPr txBox="1">
            <a:spLocks noGrp="1"/>
          </p:cNvSpPr>
          <p:nvPr>
            <p:ph type="body" idx="1"/>
          </p:nvPr>
        </p:nvSpPr>
        <p:spPr>
          <a:xfrm>
            <a:off x="685346" y="1974639"/>
            <a:ext cx="4451212" cy="236876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3" name="Google Shape;83;p40"/>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6"/>
        <p:cNvGrpSpPr/>
        <p:nvPr/>
      </p:nvGrpSpPr>
      <p:grpSpPr>
        <a:xfrm>
          <a:off x="0" y="0"/>
          <a:ext cx="0" cy="0"/>
          <a:chOff x="0" y="0"/>
          <a:chExt cx="0" cy="0"/>
        </a:xfrm>
      </p:grpSpPr>
      <p:pic>
        <p:nvPicPr>
          <p:cNvPr id="87" name="Google Shape;87;p4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Google Shape;88;p41"/>
          <p:cNvSpPr txBox="1">
            <a:spLocks noGrp="1"/>
          </p:cNvSpPr>
          <p:nvPr>
            <p:ph type="title"/>
          </p:nvPr>
        </p:nvSpPr>
        <p:spPr>
          <a:xfrm>
            <a:off x="685346" y="3217030"/>
            <a:ext cx="7773324" cy="6087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1"/>
          <p:cNvSpPr>
            <a:spLocks noGrp="1"/>
          </p:cNvSpPr>
          <p:nvPr>
            <p:ph type="pic" idx="2"/>
          </p:nvPr>
        </p:nvSpPr>
        <p:spPr>
          <a:xfrm>
            <a:off x="888558" y="523696"/>
            <a:ext cx="7366899" cy="2410602"/>
          </a:xfrm>
          <a:prstGeom prst="roundRect">
            <a:avLst>
              <a:gd name="adj" fmla="val 4944"/>
            </a:avLst>
          </a:prstGeom>
          <a:noFill/>
          <a:ln w="82550" cap="sq" cmpd="sng">
            <a:solidFill>
              <a:srgbClr val="C0D3E4"/>
            </a:solidFill>
            <a:prstDash val="solid"/>
            <a:miter lim="800000"/>
            <a:headEnd type="none" w="sm" len="sm"/>
            <a:tailEnd type="none" w="sm" len="sm"/>
          </a:ln>
        </p:spPr>
      </p:sp>
      <p:sp>
        <p:nvSpPr>
          <p:cNvPr id="90" name="Google Shape;90;p41"/>
          <p:cNvSpPr txBox="1">
            <a:spLocks noGrp="1"/>
          </p:cNvSpPr>
          <p:nvPr>
            <p:ph type="body" idx="1"/>
          </p:nvPr>
        </p:nvSpPr>
        <p:spPr>
          <a:xfrm>
            <a:off x="685331" y="3831546"/>
            <a:ext cx="7773339" cy="51185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1" name="Google Shape;91;p41"/>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1"/>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1"/>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pic>
        <p:nvPicPr>
          <p:cNvPr id="95" name="Google Shape;95;p4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6" name="Google Shape;96;p42"/>
          <p:cNvSpPr txBox="1">
            <a:spLocks noGrp="1"/>
          </p:cNvSpPr>
          <p:nvPr>
            <p:ph type="title"/>
          </p:nvPr>
        </p:nvSpPr>
        <p:spPr>
          <a:xfrm>
            <a:off x="685331" y="457200"/>
            <a:ext cx="7773339" cy="257043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2"/>
          <p:cNvSpPr txBox="1">
            <a:spLocks noGrp="1"/>
          </p:cNvSpPr>
          <p:nvPr>
            <p:ph type="body" idx="1"/>
          </p:nvPr>
        </p:nvSpPr>
        <p:spPr>
          <a:xfrm>
            <a:off x="685331" y="3153616"/>
            <a:ext cx="7773339" cy="1189785"/>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8" name="Google Shape;98;p42"/>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2"/>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2"/>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pic>
        <p:nvPicPr>
          <p:cNvPr id="102" name="Google Shape;102;p4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3" name="Google Shape;103;p43"/>
          <p:cNvSpPr txBox="1">
            <a:spLocks noGrp="1"/>
          </p:cNvSpPr>
          <p:nvPr>
            <p:ph type="title"/>
          </p:nvPr>
        </p:nvSpPr>
        <p:spPr>
          <a:xfrm>
            <a:off x="1084659" y="457200"/>
            <a:ext cx="6977064" cy="224467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3"/>
          <p:cNvSpPr txBox="1">
            <a:spLocks noGrp="1"/>
          </p:cNvSpPr>
          <p:nvPr>
            <p:ph type="body" idx="1"/>
          </p:nvPr>
        </p:nvSpPr>
        <p:spPr>
          <a:xfrm>
            <a:off x="1290484" y="2707524"/>
            <a:ext cx="6564224" cy="44609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05" name="Google Shape;105;p43"/>
          <p:cNvSpPr txBox="1">
            <a:spLocks noGrp="1"/>
          </p:cNvSpPr>
          <p:nvPr>
            <p:ph type="body" idx="2"/>
          </p:nvPr>
        </p:nvSpPr>
        <p:spPr>
          <a:xfrm>
            <a:off x="685331" y="3279597"/>
            <a:ext cx="7773339" cy="106579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06" name="Google Shape;106;p43"/>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43"/>
          <p:cNvSpPr txBox="1"/>
          <p:nvPr/>
        </p:nvSpPr>
        <p:spPr>
          <a:xfrm>
            <a:off x="751116" y="565625"/>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6000"/>
              <a:buFont typeface="Twentieth Century"/>
              <a:buNone/>
            </a:pPr>
            <a:r>
              <a:rPr lang="en-GB" sz="6000" b="0" cap="none">
                <a:solidFill>
                  <a:schemeClr val="dk1"/>
                </a:solidFill>
                <a:latin typeface="Twentieth Century"/>
                <a:ea typeface="Twentieth Century"/>
                <a:cs typeface="Twentieth Century"/>
                <a:sym typeface="Twentieth Century"/>
              </a:rPr>
              <a:t>“</a:t>
            </a:r>
            <a:endParaRPr/>
          </a:p>
        </p:txBody>
      </p:sp>
      <p:sp>
        <p:nvSpPr>
          <p:cNvPr id="110" name="Google Shape;110;p43"/>
          <p:cNvSpPr txBox="1"/>
          <p:nvPr/>
        </p:nvSpPr>
        <p:spPr>
          <a:xfrm>
            <a:off x="7918169" y="2245184"/>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dk1"/>
              </a:buClr>
              <a:buSzPts val="6000"/>
              <a:buFont typeface="Twentieth Century"/>
              <a:buNone/>
            </a:pPr>
            <a:r>
              <a:rPr lang="en-GB" sz="6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1"/>
        <p:cNvGrpSpPr/>
        <p:nvPr/>
      </p:nvGrpSpPr>
      <p:grpSpPr>
        <a:xfrm>
          <a:off x="0" y="0"/>
          <a:ext cx="0" cy="0"/>
          <a:chOff x="0" y="0"/>
          <a:chExt cx="0" cy="0"/>
        </a:xfrm>
      </p:grpSpPr>
      <p:pic>
        <p:nvPicPr>
          <p:cNvPr id="112" name="Google Shape;112;p4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3" name="Google Shape;113;p44"/>
          <p:cNvSpPr txBox="1">
            <a:spLocks noGrp="1"/>
          </p:cNvSpPr>
          <p:nvPr>
            <p:ph type="title"/>
          </p:nvPr>
        </p:nvSpPr>
        <p:spPr>
          <a:xfrm>
            <a:off x="685331" y="1604041"/>
            <a:ext cx="7773339" cy="188387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4"/>
          <p:cNvSpPr txBox="1">
            <a:spLocks noGrp="1"/>
          </p:cNvSpPr>
          <p:nvPr>
            <p:ph type="body" idx="1"/>
          </p:nvPr>
        </p:nvSpPr>
        <p:spPr>
          <a:xfrm>
            <a:off x="685331" y="3496751"/>
            <a:ext cx="7773339" cy="8554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15" name="Google Shape;115;p44"/>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4"/>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4"/>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8"/>
        <p:cNvGrpSpPr/>
        <p:nvPr/>
      </p:nvGrpSpPr>
      <p:grpSpPr>
        <a:xfrm>
          <a:off x="0" y="0"/>
          <a:ext cx="0" cy="0"/>
          <a:chOff x="0" y="0"/>
          <a:chExt cx="0" cy="0"/>
        </a:xfrm>
      </p:grpSpPr>
      <p:pic>
        <p:nvPicPr>
          <p:cNvPr id="119" name="Google Shape;119;p4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0" name="Google Shape;120;p45"/>
          <p:cNvSpPr txBox="1">
            <a:spLocks noGrp="1"/>
          </p:cNvSpPr>
          <p:nvPr>
            <p:ph type="title"/>
          </p:nvPr>
        </p:nvSpPr>
        <p:spPr>
          <a:xfrm>
            <a:off x="685331" y="457200"/>
            <a:ext cx="7773339" cy="12038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5"/>
          <p:cNvSpPr txBox="1">
            <a:spLocks noGrp="1"/>
          </p:cNvSpPr>
          <p:nvPr>
            <p:ph type="body" idx="1"/>
          </p:nvPr>
        </p:nvSpPr>
        <p:spPr>
          <a:xfrm>
            <a:off x="685331" y="1775320"/>
            <a:ext cx="2474232"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800"/>
              <a:buNone/>
              <a:defRPr sz="180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22" name="Google Shape;122;p45"/>
          <p:cNvSpPr txBox="1">
            <a:spLocks noGrp="1"/>
          </p:cNvSpPr>
          <p:nvPr>
            <p:ph type="body" idx="2"/>
          </p:nvPr>
        </p:nvSpPr>
        <p:spPr>
          <a:xfrm>
            <a:off x="685331" y="2207517"/>
            <a:ext cx="2474232" cy="213588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23" name="Google Shape;123;p45"/>
          <p:cNvSpPr txBox="1">
            <a:spLocks noGrp="1"/>
          </p:cNvSpPr>
          <p:nvPr>
            <p:ph type="body" idx="3"/>
          </p:nvPr>
        </p:nvSpPr>
        <p:spPr>
          <a:xfrm>
            <a:off x="3339292" y="1775320"/>
            <a:ext cx="2468641"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800"/>
              <a:buNone/>
              <a:defRPr sz="180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24" name="Google Shape;124;p45"/>
          <p:cNvSpPr txBox="1">
            <a:spLocks noGrp="1"/>
          </p:cNvSpPr>
          <p:nvPr>
            <p:ph type="body" idx="4"/>
          </p:nvPr>
        </p:nvSpPr>
        <p:spPr>
          <a:xfrm>
            <a:off x="3331012" y="2207517"/>
            <a:ext cx="2477513" cy="213588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25" name="Google Shape;125;p45"/>
          <p:cNvSpPr txBox="1">
            <a:spLocks noGrp="1"/>
          </p:cNvSpPr>
          <p:nvPr>
            <p:ph type="body" idx="5"/>
          </p:nvPr>
        </p:nvSpPr>
        <p:spPr>
          <a:xfrm>
            <a:off x="5979974" y="1775320"/>
            <a:ext cx="2478696"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800"/>
              <a:buNone/>
              <a:defRPr sz="180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26" name="Google Shape;126;p45"/>
          <p:cNvSpPr txBox="1">
            <a:spLocks noGrp="1"/>
          </p:cNvSpPr>
          <p:nvPr>
            <p:ph type="body" idx="6"/>
          </p:nvPr>
        </p:nvSpPr>
        <p:spPr>
          <a:xfrm>
            <a:off x="5979974" y="2207517"/>
            <a:ext cx="2478696" cy="213588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27" name="Google Shape;127;p45"/>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5"/>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0"/>
        <p:cNvGrpSpPr/>
        <p:nvPr/>
      </p:nvGrpSpPr>
      <p:grpSpPr>
        <a:xfrm>
          <a:off x="0" y="0"/>
          <a:ext cx="0" cy="0"/>
          <a:chOff x="0" y="0"/>
          <a:chExt cx="0" cy="0"/>
        </a:xfrm>
      </p:grpSpPr>
      <p:pic>
        <p:nvPicPr>
          <p:cNvPr id="131" name="Google Shape;131;p4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2" name="Google Shape;132;p46"/>
          <p:cNvSpPr txBox="1">
            <a:spLocks noGrp="1"/>
          </p:cNvSpPr>
          <p:nvPr>
            <p:ph type="title"/>
          </p:nvPr>
        </p:nvSpPr>
        <p:spPr>
          <a:xfrm>
            <a:off x="685331" y="458079"/>
            <a:ext cx="7773339" cy="120294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46"/>
          <p:cNvSpPr txBox="1">
            <a:spLocks noGrp="1"/>
          </p:cNvSpPr>
          <p:nvPr>
            <p:ph type="body" idx="1"/>
          </p:nvPr>
        </p:nvSpPr>
        <p:spPr>
          <a:xfrm>
            <a:off x="685331" y="3153615"/>
            <a:ext cx="2472307"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650"/>
              <a:buNone/>
              <a:defRPr sz="165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34" name="Google Shape;134;p46"/>
          <p:cNvSpPr>
            <a:spLocks noGrp="1"/>
          </p:cNvSpPr>
          <p:nvPr>
            <p:ph type="pic" idx="2"/>
          </p:nvPr>
        </p:nvSpPr>
        <p:spPr>
          <a:xfrm>
            <a:off x="685331" y="1775320"/>
            <a:ext cx="2472307" cy="1143000"/>
          </a:xfrm>
          <a:prstGeom prst="roundRect">
            <a:avLst>
              <a:gd name="adj" fmla="val 9363"/>
            </a:avLst>
          </a:prstGeom>
          <a:noFill/>
          <a:ln w="82550" cap="sq" cmpd="sng">
            <a:solidFill>
              <a:srgbClr val="C0D3E4"/>
            </a:solidFill>
            <a:prstDash val="solid"/>
            <a:miter lim="800000"/>
            <a:headEnd type="none" w="sm" len="sm"/>
            <a:tailEnd type="none" w="sm" len="sm"/>
          </a:ln>
        </p:spPr>
      </p:sp>
      <p:sp>
        <p:nvSpPr>
          <p:cNvPr id="135" name="Google Shape;135;p46"/>
          <p:cNvSpPr txBox="1">
            <a:spLocks noGrp="1"/>
          </p:cNvSpPr>
          <p:nvPr>
            <p:ph type="body" idx="3"/>
          </p:nvPr>
        </p:nvSpPr>
        <p:spPr>
          <a:xfrm>
            <a:off x="685331" y="3585811"/>
            <a:ext cx="2472307" cy="75758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36" name="Google Shape;136;p46"/>
          <p:cNvSpPr txBox="1">
            <a:spLocks noGrp="1"/>
          </p:cNvSpPr>
          <p:nvPr>
            <p:ph type="body" idx="4"/>
          </p:nvPr>
        </p:nvSpPr>
        <p:spPr>
          <a:xfrm>
            <a:off x="3332069" y="3153615"/>
            <a:ext cx="2476371"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650"/>
              <a:buNone/>
              <a:defRPr sz="165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37" name="Google Shape;137;p46"/>
          <p:cNvSpPr>
            <a:spLocks noGrp="1"/>
          </p:cNvSpPr>
          <p:nvPr>
            <p:ph type="pic" idx="5"/>
          </p:nvPr>
        </p:nvSpPr>
        <p:spPr>
          <a:xfrm>
            <a:off x="3331011" y="1775320"/>
            <a:ext cx="2477514" cy="1143000"/>
          </a:xfrm>
          <a:prstGeom prst="roundRect">
            <a:avLst>
              <a:gd name="adj" fmla="val 8841"/>
            </a:avLst>
          </a:prstGeom>
          <a:noFill/>
          <a:ln w="82550" cap="sq" cmpd="sng">
            <a:solidFill>
              <a:srgbClr val="C0D3E4"/>
            </a:solidFill>
            <a:prstDash val="solid"/>
            <a:miter lim="800000"/>
            <a:headEnd type="none" w="sm" len="sm"/>
            <a:tailEnd type="none" w="sm" len="sm"/>
          </a:ln>
        </p:spPr>
      </p:sp>
      <p:sp>
        <p:nvSpPr>
          <p:cNvPr id="138" name="Google Shape;138;p46"/>
          <p:cNvSpPr txBox="1">
            <a:spLocks noGrp="1"/>
          </p:cNvSpPr>
          <p:nvPr>
            <p:ph type="body" idx="6"/>
          </p:nvPr>
        </p:nvSpPr>
        <p:spPr>
          <a:xfrm>
            <a:off x="3331011" y="3585811"/>
            <a:ext cx="2477514" cy="75758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39" name="Google Shape;139;p46"/>
          <p:cNvSpPr txBox="1">
            <a:spLocks noGrp="1"/>
          </p:cNvSpPr>
          <p:nvPr>
            <p:ph type="body" idx="7"/>
          </p:nvPr>
        </p:nvSpPr>
        <p:spPr>
          <a:xfrm>
            <a:off x="5979974" y="3153615"/>
            <a:ext cx="2475511" cy="432197"/>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750"/>
              </a:spcBef>
              <a:spcAft>
                <a:spcPts val="0"/>
              </a:spcAft>
              <a:buSzPts val="1650"/>
              <a:buNone/>
              <a:defRPr sz="165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40" name="Google Shape;140;p46"/>
          <p:cNvSpPr>
            <a:spLocks noGrp="1"/>
          </p:cNvSpPr>
          <p:nvPr>
            <p:ph type="pic" idx="8"/>
          </p:nvPr>
        </p:nvSpPr>
        <p:spPr>
          <a:xfrm>
            <a:off x="5979974" y="1775320"/>
            <a:ext cx="2478696" cy="1143000"/>
          </a:xfrm>
          <a:prstGeom prst="roundRect">
            <a:avLst>
              <a:gd name="adj" fmla="val 8841"/>
            </a:avLst>
          </a:prstGeom>
          <a:noFill/>
          <a:ln w="82550" cap="sq" cmpd="sng">
            <a:solidFill>
              <a:srgbClr val="C0D3E4"/>
            </a:solidFill>
            <a:prstDash val="solid"/>
            <a:miter lim="800000"/>
            <a:headEnd type="none" w="sm" len="sm"/>
            <a:tailEnd type="none" w="sm" len="sm"/>
          </a:ln>
        </p:spPr>
      </p:sp>
      <p:sp>
        <p:nvSpPr>
          <p:cNvPr id="141" name="Google Shape;141;p46"/>
          <p:cNvSpPr txBox="1">
            <a:spLocks noGrp="1"/>
          </p:cNvSpPr>
          <p:nvPr>
            <p:ph type="body" idx="9"/>
          </p:nvPr>
        </p:nvSpPr>
        <p:spPr>
          <a:xfrm>
            <a:off x="5979880" y="3585809"/>
            <a:ext cx="2478790" cy="75759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050"/>
              <a:buNone/>
              <a:defRPr sz="1050"/>
            </a:lvl1pPr>
            <a:lvl2pPr marL="914400" lvl="1" indent="-228600" algn="l">
              <a:lnSpc>
                <a:spcPct val="120000"/>
              </a:lnSpc>
              <a:spcBef>
                <a:spcPts val="375"/>
              </a:spcBef>
              <a:spcAft>
                <a:spcPts val="0"/>
              </a:spcAft>
              <a:buSzPts val="900"/>
              <a:buNone/>
              <a:defRPr sz="900"/>
            </a:lvl2pPr>
            <a:lvl3pPr marL="1371600" lvl="2" indent="-228600" algn="l">
              <a:lnSpc>
                <a:spcPct val="120000"/>
              </a:lnSpc>
              <a:spcBef>
                <a:spcPts val="375"/>
              </a:spcBef>
              <a:spcAft>
                <a:spcPts val="0"/>
              </a:spcAft>
              <a:buSzPts val="750"/>
              <a:buNone/>
              <a:defRPr sz="750"/>
            </a:lvl3pPr>
            <a:lvl4pPr marL="1828800" lvl="3" indent="-228600" algn="l">
              <a:lnSpc>
                <a:spcPct val="120000"/>
              </a:lnSpc>
              <a:spcBef>
                <a:spcPts val="375"/>
              </a:spcBef>
              <a:spcAft>
                <a:spcPts val="0"/>
              </a:spcAft>
              <a:buSzPts val="675"/>
              <a:buNone/>
              <a:defRPr sz="675"/>
            </a:lvl4pPr>
            <a:lvl5pPr marL="2286000" lvl="4" indent="-228600" algn="l">
              <a:lnSpc>
                <a:spcPct val="120000"/>
              </a:lnSpc>
              <a:spcBef>
                <a:spcPts val="375"/>
              </a:spcBef>
              <a:spcAft>
                <a:spcPts val="0"/>
              </a:spcAft>
              <a:buSzPts val="675"/>
              <a:buNone/>
              <a:defRPr sz="675"/>
            </a:lvl5pPr>
            <a:lvl6pPr marL="2743200" lvl="5" indent="-228600" algn="l">
              <a:lnSpc>
                <a:spcPct val="120000"/>
              </a:lnSpc>
              <a:spcBef>
                <a:spcPts val="375"/>
              </a:spcBef>
              <a:spcAft>
                <a:spcPts val="0"/>
              </a:spcAft>
              <a:buSzPts val="675"/>
              <a:buNone/>
              <a:defRPr sz="675"/>
            </a:lvl6pPr>
            <a:lvl7pPr marL="3200400" lvl="6" indent="-228600" algn="l">
              <a:lnSpc>
                <a:spcPct val="120000"/>
              </a:lnSpc>
              <a:spcBef>
                <a:spcPts val="375"/>
              </a:spcBef>
              <a:spcAft>
                <a:spcPts val="0"/>
              </a:spcAft>
              <a:buSzPts val="675"/>
              <a:buNone/>
              <a:defRPr sz="675"/>
            </a:lvl7pPr>
            <a:lvl8pPr marL="3657600" lvl="7" indent="-228600" algn="l">
              <a:lnSpc>
                <a:spcPct val="120000"/>
              </a:lnSpc>
              <a:spcBef>
                <a:spcPts val="375"/>
              </a:spcBef>
              <a:spcAft>
                <a:spcPts val="0"/>
              </a:spcAft>
              <a:buSzPts val="675"/>
              <a:buNone/>
              <a:defRPr sz="675"/>
            </a:lvl8pPr>
            <a:lvl9pPr marL="4114800" lvl="8" indent="-228600" algn="l">
              <a:lnSpc>
                <a:spcPct val="120000"/>
              </a:lnSpc>
              <a:spcBef>
                <a:spcPts val="375"/>
              </a:spcBef>
              <a:spcAft>
                <a:spcPts val="0"/>
              </a:spcAft>
              <a:buSzPts val="675"/>
              <a:buNone/>
              <a:defRPr sz="675"/>
            </a:lvl9pPr>
          </a:lstStyle>
          <a:p>
            <a:endParaRPr/>
          </a:p>
        </p:txBody>
      </p:sp>
      <p:sp>
        <p:nvSpPr>
          <p:cNvPr id="142" name="Google Shape;142;p46"/>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6"/>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6"/>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pic>
        <p:nvPicPr>
          <p:cNvPr id="146" name="Google Shape;146;p4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7" name="Google Shape;147;p47"/>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7"/>
          <p:cNvSpPr txBox="1">
            <a:spLocks noGrp="1"/>
          </p:cNvSpPr>
          <p:nvPr>
            <p:ph type="body" idx="1"/>
          </p:nvPr>
        </p:nvSpPr>
        <p:spPr>
          <a:xfrm rot="5400000">
            <a:off x="3287960" y="-827310"/>
            <a:ext cx="2568080" cy="777333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9" name="Google Shape;149;p47"/>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7"/>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7"/>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pic>
        <p:nvPicPr>
          <p:cNvPr id="153" name="Google Shape;153;p4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4" name="Google Shape;154;p48"/>
          <p:cNvSpPr txBox="1">
            <a:spLocks noGrp="1"/>
          </p:cNvSpPr>
          <p:nvPr>
            <p:ph type="title"/>
          </p:nvPr>
        </p:nvSpPr>
        <p:spPr>
          <a:xfrm rot="5400000">
            <a:off x="5558073" y="1442803"/>
            <a:ext cx="3886199" cy="1914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7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8"/>
          <p:cNvSpPr txBox="1">
            <a:spLocks noGrp="1"/>
          </p:cNvSpPr>
          <p:nvPr>
            <p:ph type="body" idx="1"/>
          </p:nvPr>
        </p:nvSpPr>
        <p:spPr>
          <a:xfrm rot="5400000">
            <a:off x="1614253" y="-471721"/>
            <a:ext cx="3886199" cy="57440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56" name="Google Shape;156;p48"/>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8"/>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8"/>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2800"/>
              <a:buFont typeface="Twentieth Century"/>
              <a:buNone/>
              <a:defRPr sz="1800">
                <a:latin typeface="Twentieth Century"/>
                <a:ea typeface="Twentieth Century"/>
                <a:cs typeface="Twentieth Century"/>
                <a:sym typeface="Twentieth Centur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1"/>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20000"/>
              </a:lnSpc>
              <a:spcBef>
                <a:spcPts val="0"/>
              </a:spcBef>
              <a:spcAft>
                <a:spcPts val="0"/>
              </a:spcAft>
              <a:buSzPts val="1800"/>
              <a:buFont typeface="Nunito"/>
              <a:buChar char="●"/>
              <a:defRPr sz="1600">
                <a:solidFill>
                  <a:schemeClr val="dk1"/>
                </a:solidFill>
                <a:latin typeface="Twentieth Century"/>
                <a:ea typeface="Twentieth Century"/>
                <a:cs typeface="Twentieth Century"/>
                <a:sym typeface="Twentieth Century"/>
              </a:defRPr>
            </a:lvl1pPr>
            <a:lvl2pPr marL="914400" lvl="1" indent="-317500" algn="l">
              <a:lnSpc>
                <a:spcPct val="120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20000"/>
              </a:lnSpc>
              <a:spcBef>
                <a:spcPts val="1600"/>
              </a:spcBef>
              <a:spcAft>
                <a:spcPts val="0"/>
              </a:spcAft>
              <a:buSzPts val="1400"/>
              <a:buChar char="■"/>
              <a:defRPr/>
            </a:lvl3pPr>
            <a:lvl4pPr marL="1828800" lvl="3" indent="-317500" algn="l">
              <a:lnSpc>
                <a:spcPct val="120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20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20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20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20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20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9" name="Google Shape;1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1pPr>
            <a:lvl2pPr marL="0" lvl="1"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2pPr>
            <a:lvl3pPr marL="0" lvl="2"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3pPr>
            <a:lvl4pPr marL="0" lvl="3"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4pPr>
            <a:lvl5pPr marL="0" lvl="4"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5pPr>
            <a:lvl6pPr marL="0" lvl="5"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6pPr>
            <a:lvl7pPr marL="0" lvl="6"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7pPr>
            <a:lvl8pPr marL="0" lvl="7"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8pPr>
            <a:lvl9pPr marL="0" lvl="8" indent="0" algn="r">
              <a:buClr>
                <a:schemeClr val="dk1"/>
              </a:buClr>
              <a:buSzPts val="750"/>
              <a:buFont typeface="Twentieth Century"/>
              <a:buNone/>
              <a:defRPr sz="75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pic>
        <p:nvPicPr>
          <p:cNvPr id="21" name="Google Shape;21;p32"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32"/>
          <p:cNvSpPr txBox="1">
            <a:spLocks noGrp="1"/>
          </p:cNvSpPr>
          <p:nvPr>
            <p:ph type="ctrTitle"/>
          </p:nvPr>
        </p:nvSpPr>
        <p:spPr>
          <a:xfrm>
            <a:off x="1313259" y="975589"/>
            <a:ext cx="6517482" cy="18819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1313259" y="2914651"/>
            <a:ext cx="6517482" cy="10286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750"/>
              </a:spcBef>
              <a:spcAft>
                <a:spcPts val="0"/>
              </a:spcAft>
              <a:buSzPts val="1650"/>
              <a:buNone/>
              <a:defRPr sz="1650">
                <a:solidFill>
                  <a:srgbClr val="7F7F7F"/>
                </a:solidFill>
              </a:defRPr>
            </a:lvl1pPr>
            <a:lvl2pPr lvl="1" algn="ctr">
              <a:lnSpc>
                <a:spcPct val="120000"/>
              </a:lnSpc>
              <a:spcBef>
                <a:spcPts val="375"/>
              </a:spcBef>
              <a:spcAft>
                <a:spcPts val="0"/>
              </a:spcAft>
              <a:buSzPts val="1500"/>
              <a:buNone/>
              <a:defRPr sz="150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sp>
        <p:nvSpPr>
          <p:cNvPr id="24" name="Google Shape;24;p32"/>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pic>
        <p:nvPicPr>
          <p:cNvPr id="28" name="Google Shape;28;p3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33"/>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85330" y="1775320"/>
            <a:ext cx="7772870" cy="256808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1" name="Google Shape;31;p33"/>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3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6" name="Google Shape;36;p34"/>
          <p:cNvSpPr txBox="1">
            <a:spLocks noGrp="1"/>
          </p:cNvSpPr>
          <p:nvPr>
            <p:ph type="title"/>
          </p:nvPr>
        </p:nvSpPr>
        <p:spPr>
          <a:xfrm>
            <a:off x="685331" y="621423"/>
            <a:ext cx="7763814" cy="20526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000"/>
              <a:buFont typeface="Twentieth Century"/>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85331" y="2743093"/>
            <a:ext cx="7763814" cy="10261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500"/>
              <a:buNone/>
              <a:defRPr sz="1500">
                <a:solidFill>
                  <a:srgbClr val="7F7F7F"/>
                </a:solidFill>
              </a:defRPr>
            </a:lvl1pPr>
            <a:lvl2pPr marL="914400" lvl="1" indent="-228600" algn="l">
              <a:lnSpc>
                <a:spcPct val="120000"/>
              </a:lnSpc>
              <a:spcBef>
                <a:spcPts val="375"/>
              </a:spcBef>
              <a:spcAft>
                <a:spcPts val="0"/>
              </a:spcAft>
              <a:buSzPts val="1500"/>
              <a:buNone/>
              <a:defRPr sz="1500">
                <a:solidFill>
                  <a:srgbClr val="888888"/>
                </a:solidFill>
              </a:defRPr>
            </a:lvl2pPr>
            <a:lvl3pPr marL="1371600" lvl="2" indent="-228600" algn="l">
              <a:lnSpc>
                <a:spcPct val="120000"/>
              </a:lnSpc>
              <a:spcBef>
                <a:spcPts val="375"/>
              </a:spcBef>
              <a:spcAft>
                <a:spcPts val="0"/>
              </a:spcAft>
              <a:buSzPts val="1350"/>
              <a:buNone/>
              <a:defRPr sz="1350">
                <a:solidFill>
                  <a:srgbClr val="888888"/>
                </a:solidFill>
              </a:defRPr>
            </a:lvl3pPr>
            <a:lvl4pPr marL="1828800" lvl="3" indent="-228600" algn="l">
              <a:lnSpc>
                <a:spcPct val="120000"/>
              </a:lnSpc>
              <a:spcBef>
                <a:spcPts val="375"/>
              </a:spcBef>
              <a:spcAft>
                <a:spcPts val="0"/>
              </a:spcAft>
              <a:buSzPts val="1200"/>
              <a:buNone/>
              <a:defRPr sz="1200">
                <a:solidFill>
                  <a:srgbClr val="888888"/>
                </a:solidFill>
              </a:defRPr>
            </a:lvl4pPr>
            <a:lvl5pPr marL="2286000" lvl="4" indent="-228600" algn="l">
              <a:lnSpc>
                <a:spcPct val="120000"/>
              </a:lnSpc>
              <a:spcBef>
                <a:spcPts val="375"/>
              </a:spcBef>
              <a:spcAft>
                <a:spcPts val="0"/>
              </a:spcAft>
              <a:buSzPts val="1200"/>
              <a:buNone/>
              <a:defRPr sz="1200">
                <a:solidFill>
                  <a:srgbClr val="888888"/>
                </a:solidFill>
              </a:defRPr>
            </a:lvl5pPr>
            <a:lvl6pPr marL="2743200" lvl="5" indent="-228600" algn="l">
              <a:lnSpc>
                <a:spcPct val="120000"/>
              </a:lnSpc>
              <a:spcBef>
                <a:spcPts val="375"/>
              </a:spcBef>
              <a:spcAft>
                <a:spcPts val="0"/>
              </a:spcAft>
              <a:buSzPts val="1200"/>
              <a:buNone/>
              <a:defRPr sz="1200">
                <a:solidFill>
                  <a:srgbClr val="888888"/>
                </a:solidFill>
              </a:defRPr>
            </a:lvl6pPr>
            <a:lvl7pPr marL="3200400" lvl="6" indent="-228600" algn="l">
              <a:lnSpc>
                <a:spcPct val="120000"/>
              </a:lnSpc>
              <a:spcBef>
                <a:spcPts val="375"/>
              </a:spcBef>
              <a:spcAft>
                <a:spcPts val="0"/>
              </a:spcAft>
              <a:buSzPts val="1200"/>
              <a:buNone/>
              <a:defRPr sz="1200">
                <a:solidFill>
                  <a:srgbClr val="888888"/>
                </a:solidFill>
              </a:defRPr>
            </a:lvl7pPr>
            <a:lvl8pPr marL="3657600" lvl="7" indent="-228600" algn="l">
              <a:lnSpc>
                <a:spcPct val="120000"/>
              </a:lnSpc>
              <a:spcBef>
                <a:spcPts val="375"/>
              </a:spcBef>
              <a:spcAft>
                <a:spcPts val="0"/>
              </a:spcAft>
              <a:buSzPts val="1200"/>
              <a:buNone/>
              <a:defRPr sz="1200">
                <a:solidFill>
                  <a:srgbClr val="888888"/>
                </a:solidFill>
              </a:defRPr>
            </a:lvl8pPr>
            <a:lvl9pPr marL="4114800" lvl="8" indent="-228600" algn="l">
              <a:lnSpc>
                <a:spcPct val="120000"/>
              </a:lnSpc>
              <a:spcBef>
                <a:spcPts val="375"/>
              </a:spcBef>
              <a:spcAft>
                <a:spcPts val="0"/>
              </a:spcAft>
              <a:buSzPts val="1200"/>
              <a:buNone/>
              <a:defRPr sz="1200">
                <a:solidFill>
                  <a:srgbClr val="888888"/>
                </a:solidFill>
              </a:defRPr>
            </a:lvl9pPr>
          </a:lstStyle>
          <a:p>
            <a:endParaRPr/>
          </a:p>
        </p:txBody>
      </p:sp>
      <p:sp>
        <p:nvSpPr>
          <p:cNvPr id="38" name="Google Shape;38;p34"/>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4"/>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pic>
        <p:nvPicPr>
          <p:cNvPr id="42" name="Google Shape;42;p3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3" name="Google Shape;43;p35"/>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685330" y="1775320"/>
            <a:ext cx="3829520" cy="256808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35"/>
          <p:cNvSpPr txBox="1">
            <a:spLocks noGrp="1"/>
          </p:cNvSpPr>
          <p:nvPr>
            <p:ph type="body" idx="2"/>
          </p:nvPr>
        </p:nvSpPr>
        <p:spPr>
          <a:xfrm>
            <a:off x="4629150" y="1775320"/>
            <a:ext cx="3829050" cy="256808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35"/>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pic>
        <p:nvPicPr>
          <p:cNvPr id="50" name="Google Shape;50;p3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1" name="Google Shape;51;p36"/>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txBox="1">
            <a:spLocks noGrp="1"/>
          </p:cNvSpPr>
          <p:nvPr>
            <p:ph type="body" idx="1"/>
          </p:nvPr>
        </p:nvSpPr>
        <p:spPr>
          <a:xfrm>
            <a:off x="859746" y="1778263"/>
            <a:ext cx="3655106" cy="509996"/>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750"/>
              </a:spcBef>
              <a:spcAft>
                <a:spcPts val="0"/>
              </a:spcAft>
              <a:buSzPts val="1950"/>
              <a:buNone/>
              <a:defRPr sz="195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3" name="Google Shape;53;p36"/>
          <p:cNvSpPr txBox="1">
            <a:spLocks noGrp="1"/>
          </p:cNvSpPr>
          <p:nvPr>
            <p:ph type="body" idx="2"/>
          </p:nvPr>
        </p:nvSpPr>
        <p:spPr>
          <a:xfrm>
            <a:off x="685331" y="2288260"/>
            <a:ext cx="3829520" cy="205514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36"/>
          <p:cNvSpPr txBox="1">
            <a:spLocks noGrp="1"/>
          </p:cNvSpPr>
          <p:nvPr>
            <p:ph type="body" idx="3"/>
          </p:nvPr>
        </p:nvSpPr>
        <p:spPr>
          <a:xfrm>
            <a:off x="4797317" y="1778263"/>
            <a:ext cx="3661353" cy="509996"/>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750"/>
              </a:spcBef>
              <a:spcAft>
                <a:spcPts val="0"/>
              </a:spcAft>
              <a:buSzPts val="1950"/>
              <a:buNone/>
              <a:defRPr sz="1950" b="0">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36"/>
          <p:cNvSpPr txBox="1">
            <a:spLocks noGrp="1"/>
          </p:cNvSpPr>
          <p:nvPr>
            <p:ph type="body" idx="4"/>
          </p:nvPr>
        </p:nvSpPr>
        <p:spPr>
          <a:xfrm>
            <a:off x="4629150" y="2288260"/>
            <a:ext cx="3829051" cy="205514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36"/>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pic>
        <p:nvPicPr>
          <p:cNvPr id="60" name="Google Shape;60;p3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1" name="Google Shape;61;p37"/>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3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7" name="Google Shape;67;p38"/>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AEBF5"/>
            </a:gs>
            <a:gs pos="100000">
              <a:srgbClr val="72AADB"/>
            </a:gs>
          </a:gsLst>
          <a:lin ang="5400000" scaled="0"/>
        </a:gradFill>
        <a:effectLst/>
      </p:bgPr>
    </p:bg>
    <p:spTree>
      <p:nvGrpSpPr>
        <p:cNvPr id="1" name="Shape 5"/>
        <p:cNvGrpSpPr/>
        <p:nvPr/>
      </p:nvGrpSpPr>
      <p:grpSpPr>
        <a:xfrm>
          <a:off x="0" y="0"/>
          <a:ext cx="0" cy="0"/>
          <a:chOff x="0" y="0"/>
          <a:chExt cx="0" cy="0"/>
        </a:xfrm>
      </p:grpSpPr>
      <p:pic>
        <p:nvPicPr>
          <p:cNvPr id="6" name="Google Shape;6;p29" descr="\\DROBO-FS\QuickDrops\JB\PPTX NG\Droplets\LightingOverlay.png"/>
          <p:cNvPicPr preferRelativeResize="0"/>
          <p:nvPr/>
        </p:nvPicPr>
        <p:blipFill rotWithShape="1">
          <a:blip r:embed="rId21">
            <a:alphaModFix amt="70000"/>
          </a:blip>
          <a:srcRect/>
          <a:stretch/>
        </p:blipFill>
        <p:spPr>
          <a:xfrm>
            <a:off x="1" y="0"/>
            <a:ext cx="9144002" cy="5143501"/>
          </a:xfrm>
          <a:prstGeom prst="rect">
            <a:avLst/>
          </a:prstGeom>
          <a:noFill/>
          <a:ln>
            <a:noFill/>
          </a:ln>
        </p:spPr>
      </p:pic>
      <p:sp>
        <p:nvSpPr>
          <p:cNvPr id="7" name="Google Shape;7;p29"/>
          <p:cNvSpPr txBox="1">
            <a:spLocks noGrp="1"/>
          </p:cNvSpPr>
          <p:nvPr>
            <p:ph type="title"/>
          </p:nvPr>
        </p:nvSpPr>
        <p:spPr>
          <a:xfrm>
            <a:off x="685332" y="463888"/>
            <a:ext cx="7773338" cy="119713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2700"/>
              <a:buFont typeface="Twentieth Century"/>
              <a:buNone/>
              <a:defRPr sz="27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9"/>
          <p:cNvSpPr txBox="1">
            <a:spLocks noGrp="1"/>
          </p:cNvSpPr>
          <p:nvPr>
            <p:ph type="body" idx="1"/>
          </p:nvPr>
        </p:nvSpPr>
        <p:spPr>
          <a:xfrm>
            <a:off x="685331" y="1775320"/>
            <a:ext cx="7773339" cy="256808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1pPr>
            <a:lvl2pPr marL="914400" marR="0" lvl="1" indent="-314325" algn="l" rtl="0">
              <a:lnSpc>
                <a:spcPct val="120000"/>
              </a:lnSpc>
              <a:spcBef>
                <a:spcPts val="375"/>
              </a:spcBef>
              <a:spcAft>
                <a:spcPts val="0"/>
              </a:spcAft>
              <a:buClr>
                <a:schemeClr val="dk1"/>
              </a:buClr>
              <a:buSzPts val="1350"/>
              <a:buFont typeface="Arial"/>
              <a:buChar char="•"/>
              <a:defRPr sz="135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120000"/>
              </a:lnSpc>
              <a:spcBef>
                <a:spcPts val="375"/>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4pPr>
            <a:lvl5pPr marL="2286000" marR="0" lvl="4"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5pPr>
            <a:lvl6pPr marL="2743200" marR="0" lvl="5"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6pPr>
            <a:lvl7pPr marL="3200400" marR="0" lvl="6"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7pPr>
            <a:lvl8pPr marL="3657600" marR="0" lvl="7"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8pPr>
            <a:lvl9pPr marL="4114800" marR="0" lvl="8" indent="-295275" algn="l" rtl="0">
              <a:lnSpc>
                <a:spcPct val="120000"/>
              </a:lnSpc>
              <a:spcBef>
                <a:spcPts val="375"/>
              </a:spcBef>
              <a:spcAft>
                <a:spcPts val="0"/>
              </a:spcAft>
              <a:buClr>
                <a:schemeClr val="dk1"/>
              </a:buClr>
              <a:buSzPts val="1050"/>
              <a:buFont typeface="Arial"/>
              <a:buChar char="•"/>
              <a:defRPr sz="10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29"/>
          <p:cNvSpPr txBox="1">
            <a:spLocks noGrp="1"/>
          </p:cNvSpPr>
          <p:nvPr>
            <p:ph type="dt" idx="10"/>
          </p:nvPr>
        </p:nvSpPr>
        <p:spPr>
          <a:xfrm>
            <a:off x="5759053" y="4412457"/>
            <a:ext cx="20574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29"/>
          <p:cNvSpPr txBox="1">
            <a:spLocks noGrp="1"/>
          </p:cNvSpPr>
          <p:nvPr>
            <p:ph type="ftr" idx="11"/>
          </p:nvPr>
        </p:nvSpPr>
        <p:spPr>
          <a:xfrm>
            <a:off x="685331" y="4412457"/>
            <a:ext cx="5004665"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29"/>
          <p:cNvSpPr txBox="1">
            <a:spLocks noGrp="1"/>
          </p:cNvSpPr>
          <p:nvPr>
            <p:ph type="sldNum" idx="12"/>
          </p:nvPr>
        </p:nvSpPr>
        <p:spPr>
          <a:xfrm>
            <a:off x="7885509" y="4412457"/>
            <a:ext cx="573161"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75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62"/>
        <p:cNvGrpSpPr/>
        <p:nvPr/>
      </p:nvGrpSpPr>
      <p:grpSpPr>
        <a:xfrm>
          <a:off x="0" y="0"/>
          <a:ext cx="0" cy="0"/>
          <a:chOff x="0" y="0"/>
          <a:chExt cx="0" cy="0"/>
        </a:xfrm>
      </p:grpSpPr>
      <p:sp>
        <p:nvSpPr>
          <p:cNvPr id="163" name="Google Shape;163;p1"/>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64" name="Google Shape;164;p1"/>
          <p:cNvSpPr txBox="1">
            <a:spLocks noGrp="1"/>
          </p:cNvSpPr>
          <p:nvPr>
            <p:ph type="ctrTitle"/>
          </p:nvPr>
        </p:nvSpPr>
        <p:spPr>
          <a:xfrm>
            <a:off x="311700" y="3472070"/>
            <a:ext cx="8520600" cy="111920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5200"/>
              <a:buFont typeface="Twentieth Century"/>
              <a:buNone/>
            </a:pPr>
            <a:endParaRPr dirty="0">
              <a:solidFill>
                <a:schemeClr val="lt1"/>
              </a:solidFill>
              <a:latin typeface="Twentieth Century"/>
              <a:ea typeface="Twentieth Century"/>
              <a:cs typeface="Twentieth Century"/>
              <a:sym typeface="Twentieth Century"/>
            </a:endParaRPr>
          </a:p>
          <a:p>
            <a:pPr marL="0" lvl="0" indent="0" algn="ctr" rtl="0">
              <a:lnSpc>
                <a:spcPct val="90000"/>
              </a:lnSpc>
              <a:spcBef>
                <a:spcPts val="0"/>
              </a:spcBef>
              <a:spcAft>
                <a:spcPts val="0"/>
              </a:spcAft>
              <a:buClr>
                <a:schemeClr val="dk1"/>
              </a:buClr>
              <a:buSzPts val="5200"/>
              <a:buFont typeface="Twentieth Century"/>
              <a:buNone/>
            </a:pPr>
            <a:endParaRPr sz="4800" dirty="0">
              <a:solidFill>
                <a:schemeClr val="lt1"/>
              </a:solidFill>
              <a:latin typeface="Twentieth Century"/>
              <a:ea typeface="Twentieth Century"/>
              <a:cs typeface="Twentieth Century"/>
              <a:sym typeface="Twentieth Century"/>
            </a:endParaRPr>
          </a:p>
          <a:p>
            <a:pPr marL="0" lvl="0" indent="0" algn="ctr" rtl="0">
              <a:lnSpc>
                <a:spcPct val="90000"/>
              </a:lnSpc>
              <a:spcBef>
                <a:spcPts val="0"/>
              </a:spcBef>
              <a:spcAft>
                <a:spcPts val="0"/>
              </a:spcAft>
              <a:buClr>
                <a:schemeClr val="lt1"/>
              </a:buClr>
              <a:buSzPts val="5200"/>
              <a:buFont typeface="Twentieth Century"/>
              <a:buNone/>
            </a:pPr>
            <a: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t>YEAR 6 SATs 202</a:t>
            </a:r>
            <a: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rPr>
              <a:t>4</a:t>
            </a:r>
            <a: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t> </a:t>
            </a:r>
            <a:b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br>
            <a: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t>PRESENTATION FOR </a:t>
            </a:r>
            <a:b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br>
            <a:r>
              <a:rPr lang="en-GB" sz="40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rPr>
              <a:t>PARENTS, CARERS &amp; GUARDIANS</a:t>
            </a:r>
            <a:endParaRPr sz="3800" dirty="0">
              <a:solidFill>
                <a:schemeClr val="lt1"/>
              </a:solidFill>
              <a:latin typeface="Calibri" panose="020F0502020204030204" pitchFamily="34" charset="0"/>
              <a:ea typeface="Calibri" panose="020F0502020204030204" pitchFamily="34" charset="0"/>
              <a:cs typeface="Calibri" panose="020F0502020204030204" pitchFamily="34" charset="0"/>
              <a:sym typeface="Twentieth Century"/>
            </a:endParaRPr>
          </a:p>
        </p:txBody>
      </p:sp>
      <p:pic>
        <p:nvPicPr>
          <p:cNvPr id="165" name="Google Shape;165;p1"/>
          <p:cNvPicPr preferRelativeResize="0"/>
          <p:nvPr/>
        </p:nvPicPr>
        <p:blipFill rotWithShape="1">
          <a:blip r:embed="rId3">
            <a:alphaModFix/>
          </a:blip>
          <a:srcRect/>
          <a:stretch/>
        </p:blipFill>
        <p:spPr>
          <a:xfrm>
            <a:off x="4126631" y="1266750"/>
            <a:ext cx="814388" cy="102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a:spLocks noGrp="1"/>
          </p:cNvSpPr>
          <p:nvPr>
            <p:ph type="title"/>
          </p:nvPr>
        </p:nvSpPr>
        <p:spPr>
          <a:xfrm>
            <a:off x="311700" y="125124"/>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ENGLISH READING</a:t>
            </a:r>
            <a:r>
              <a:rPr lang="en-GB"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10"/>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The reading SATs paper requires a range of answer styles.</a:t>
            </a: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236" name="Google Shape;23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10</a:t>
            </a:fld>
            <a:endParaRPr/>
          </a:p>
        </p:txBody>
      </p:sp>
      <p:pic>
        <p:nvPicPr>
          <p:cNvPr id="237" name="Google Shape;237;p10"/>
          <p:cNvPicPr preferRelativeResize="0"/>
          <p:nvPr/>
        </p:nvPicPr>
        <p:blipFill rotWithShape="1">
          <a:blip r:embed="rId3">
            <a:alphaModFix/>
          </a:blip>
          <a:srcRect/>
          <a:stretch/>
        </p:blipFill>
        <p:spPr>
          <a:xfrm>
            <a:off x="445771" y="1798027"/>
            <a:ext cx="4642594" cy="1306756"/>
          </a:xfrm>
          <a:prstGeom prst="rect">
            <a:avLst/>
          </a:prstGeom>
          <a:noFill/>
          <a:ln>
            <a:noFill/>
          </a:ln>
          <a:effectLst>
            <a:outerShdw blurRad="50800" dist="38100" dir="2700000" algn="tl" rotWithShape="0">
              <a:srgbClr val="000000">
                <a:alpha val="40000"/>
              </a:srgbClr>
            </a:outerShdw>
          </a:effectLst>
        </p:spPr>
      </p:pic>
      <p:pic>
        <p:nvPicPr>
          <p:cNvPr id="238" name="Google Shape;238;p10"/>
          <p:cNvPicPr preferRelativeResize="0"/>
          <p:nvPr/>
        </p:nvPicPr>
        <p:blipFill rotWithShape="1">
          <a:blip r:embed="rId4">
            <a:alphaModFix/>
          </a:blip>
          <a:srcRect/>
          <a:stretch/>
        </p:blipFill>
        <p:spPr>
          <a:xfrm>
            <a:off x="5244215" y="1131277"/>
            <a:ext cx="3705225" cy="1333500"/>
          </a:xfrm>
          <a:prstGeom prst="rect">
            <a:avLst/>
          </a:prstGeom>
          <a:noFill/>
          <a:ln>
            <a:noFill/>
          </a:ln>
          <a:effectLst>
            <a:outerShdw blurRad="50800" dist="38100" dir="2700000" algn="tl" rotWithShape="0">
              <a:srgbClr val="000000">
                <a:alpha val="40000"/>
              </a:srgbClr>
            </a:outerShdw>
          </a:effectLst>
        </p:spPr>
      </p:pic>
      <p:pic>
        <p:nvPicPr>
          <p:cNvPr id="239" name="Google Shape;239;p10"/>
          <p:cNvPicPr preferRelativeResize="0"/>
          <p:nvPr/>
        </p:nvPicPr>
        <p:blipFill rotWithShape="1">
          <a:blip r:embed="rId5">
            <a:alphaModFix/>
          </a:blip>
          <a:srcRect/>
          <a:stretch/>
        </p:blipFill>
        <p:spPr>
          <a:xfrm>
            <a:off x="2536797" y="3437477"/>
            <a:ext cx="4556713" cy="1363511"/>
          </a:xfrm>
          <a:prstGeom prst="rect">
            <a:avLst/>
          </a:prstGeom>
          <a:noFill/>
          <a:ln>
            <a:noFill/>
          </a:ln>
          <a:effectLst>
            <a:outerShdw blurRad="50800" dist="38100" dir="2700000" algn="tl" rotWithShape="0">
              <a:srgbClr val="000000">
                <a:alpha val="40000"/>
              </a:srgbClr>
            </a:outerShdw>
          </a:effectLst>
        </p:spPr>
      </p:pic>
      <p:pic>
        <p:nvPicPr>
          <p:cNvPr id="2" name="Google Shape;165;p1">
            <a:extLst>
              <a:ext uri="{FF2B5EF4-FFF2-40B4-BE49-F238E27FC236}">
                <a16:creationId xmlns:a16="http://schemas.microsoft.com/office/drawing/2014/main" id="{56D541F7-8A02-44B6-043F-1208A08A21E5}"/>
              </a:ext>
            </a:extLst>
          </p:cNvPr>
          <p:cNvPicPr preferRelativeResize="0"/>
          <p:nvPr/>
        </p:nvPicPr>
        <p:blipFill rotWithShape="1">
          <a:blip r:embed="rId6">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title"/>
          </p:nvPr>
        </p:nvSpPr>
        <p:spPr>
          <a:xfrm>
            <a:off x="311700"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ENGLISH READING</a:t>
            </a:r>
            <a:r>
              <a:rPr lang="en-GB"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45" name="Google Shape;245;p11"/>
          <p:cNvSpPr txBox="1">
            <a:spLocks noGrp="1"/>
          </p:cNvSpPr>
          <p:nvPr>
            <p:ph type="body" idx="1"/>
          </p:nvPr>
        </p:nvSpPr>
        <p:spPr>
          <a:xfrm>
            <a:off x="217850" y="861102"/>
            <a:ext cx="4230683" cy="999291"/>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Bases on text 2: Fact sheet: About Bumblebees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46" name="Google Shape;24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11</a:t>
            </a:fld>
            <a:endParaRPr/>
          </a:p>
        </p:txBody>
      </p:sp>
      <p:pic>
        <p:nvPicPr>
          <p:cNvPr id="247" name="Google Shape;247;p11"/>
          <p:cNvPicPr preferRelativeResize="0"/>
          <p:nvPr/>
        </p:nvPicPr>
        <p:blipFill rotWithShape="1">
          <a:blip r:embed="rId3">
            <a:alphaModFix/>
          </a:blip>
          <a:srcRect/>
          <a:stretch/>
        </p:blipFill>
        <p:spPr>
          <a:xfrm>
            <a:off x="4572000" y="803690"/>
            <a:ext cx="4470400" cy="1258099"/>
          </a:xfrm>
          <a:prstGeom prst="rect">
            <a:avLst/>
          </a:prstGeom>
          <a:noFill/>
          <a:ln>
            <a:noFill/>
          </a:ln>
          <a:effectLst>
            <a:outerShdw blurRad="50800" dist="38100" dir="2700000" algn="tl" rotWithShape="0">
              <a:srgbClr val="000000">
                <a:alpha val="40000"/>
              </a:srgbClr>
            </a:outerShdw>
          </a:effectLst>
        </p:spPr>
      </p:pic>
      <p:pic>
        <p:nvPicPr>
          <p:cNvPr id="248" name="Google Shape;248;p11"/>
          <p:cNvPicPr preferRelativeResize="0"/>
          <p:nvPr/>
        </p:nvPicPr>
        <p:blipFill rotWithShape="1">
          <a:blip r:embed="rId4">
            <a:alphaModFix/>
          </a:blip>
          <a:srcRect/>
          <a:stretch/>
        </p:blipFill>
        <p:spPr>
          <a:xfrm>
            <a:off x="5018538" y="2804730"/>
            <a:ext cx="3719912" cy="2131520"/>
          </a:xfrm>
          <a:prstGeom prst="rect">
            <a:avLst/>
          </a:prstGeom>
          <a:noFill/>
          <a:ln>
            <a:noFill/>
          </a:ln>
          <a:effectLst>
            <a:outerShdw blurRad="50800" dist="38100" dir="2700000" algn="tl" rotWithShape="0">
              <a:srgbClr val="000000">
                <a:alpha val="40000"/>
              </a:srgbClr>
            </a:outerShdw>
          </a:effectLst>
        </p:spPr>
      </p:pic>
      <p:pic>
        <p:nvPicPr>
          <p:cNvPr id="249" name="Google Shape;249;p11"/>
          <p:cNvPicPr preferRelativeResize="0"/>
          <p:nvPr/>
        </p:nvPicPr>
        <p:blipFill rotWithShape="1">
          <a:blip r:embed="rId5">
            <a:alphaModFix/>
          </a:blip>
          <a:srcRect/>
          <a:stretch/>
        </p:blipFill>
        <p:spPr>
          <a:xfrm>
            <a:off x="217850" y="2280865"/>
            <a:ext cx="4642594" cy="1093150"/>
          </a:xfrm>
          <a:prstGeom prst="rect">
            <a:avLst/>
          </a:prstGeom>
          <a:noFill/>
          <a:ln>
            <a:noFill/>
          </a:ln>
          <a:effectLst>
            <a:outerShdw blurRad="50800" dist="38100" dir="2700000" algn="tl" rotWithShape="0">
              <a:srgbClr val="000000">
                <a:alpha val="40000"/>
              </a:srgbClr>
            </a:outerShdw>
          </a:effectLst>
        </p:spPr>
      </p:pic>
      <p:pic>
        <p:nvPicPr>
          <p:cNvPr id="2" name="Google Shape;165;p1">
            <a:extLst>
              <a:ext uri="{FF2B5EF4-FFF2-40B4-BE49-F238E27FC236}">
                <a16:creationId xmlns:a16="http://schemas.microsoft.com/office/drawing/2014/main" id="{B60A56FC-AC25-DF2D-90E4-8618C128F368}"/>
              </a:ext>
            </a:extLst>
          </p:cNvPr>
          <p:cNvPicPr preferRelativeResize="0"/>
          <p:nvPr/>
        </p:nvPicPr>
        <p:blipFill rotWithShape="1">
          <a:blip r:embed="rId6">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1800" b="1" u="sng"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ENGLISH READING</a:t>
            </a:r>
            <a:r>
              <a:rPr lang="en-GB" dirty="0"/>
              <a:t> </a:t>
            </a:r>
            <a:endParaRPr dirty="0"/>
          </a:p>
        </p:txBody>
      </p:sp>
      <p:sp>
        <p:nvSpPr>
          <p:cNvPr id="255" name="Google Shape;255;p12"/>
          <p:cNvSpPr txBox="1">
            <a:spLocks noGrp="1"/>
          </p:cNvSpPr>
          <p:nvPr>
            <p:ph type="body" idx="1"/>
          </p:nvPr>
        </p:nvSpPr>
        <p:spPr>
          <a:xfrm>
            <a:off x="311699" y="739302"/>
            <a:ext cx="8520601" cy="698729"/>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a:p>
            <a:pPr marL="114300" lvl="0" indent="0" algn="l" rtl="0">
              <a:lnSpc>
                <a:spcPct val="120000"/>
              </a:lnSpc>
              <a:spcBef>
                <a:spcPts val="0"/>
              </a:spcBef>
              <a:spcAft>
                <a:spcPts val="0"/>
              </a:spcAft>
              <a:buSzPts val="1800"/>
              <a:buNone/>
            </a:pPr>
            <a:r>
              <a:rPr lang="en-GB" dirty="0"/>
              <a:t>Based on text 3: Music Box</a:t>
            </a:r>
            <a:endParaRPr dirty="0"/>
          </a:p>
        </p:txBody>
      </p:sp>
      <p:sp>
        <p:nvSpPr>
          <p:cNvPr id="256" name="Google Shape;25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12</a:t>
            </a:fld>
            <a:endParaRPr/>
          </a:p>
        </p:txBody>
      </p:sp>
      <p:pic>
        <p:nvPicPr>
          <p:cNvPr id="257" name="Google Shape;257;p12"/>
          <p:cNvPicPr preferRelativeResize="0"/>
          <p:nvPr/>
        </p:nvPicPr>
        <p:blipFill rotWithShape="1">
          <a:blip r:embed="rId3">
            <a:alphaModFix/>
          </a:blip>
          <a:srcRect/>
          <a:stretch/>
        </p:blipFill>
        <p:spPr>
          <a:xfrm>
            <a:off x="4826412" y="1199340"/>
            <a:ext cx="4005888" cy="3416300"/>
          </a:xfrm>
          <a:prstGeom prst="rect">
            <a:avLst/>
          </a:prstGeom>
          <a:noFill/>
          <a:ln>
            <a:noFill/>
          </a:ln>
          <a:effectLst>
            <a:outerShdw blurRad="50800" dist="38100" dir="2700000" algn="tl" rotWithShape="0">
              <a:srgbClr val="000000">
                <a:alpha val="40000"/>
              </a:srgbClr>
            </a:outerShdw>
          </a:effectLst>
        </p:spPr>
      </p:pic>
      <p:pic>
        <p:nvPicPr>
          <p:cNvPr id="258" name="Google Shape;258;p12"/>
          <p:cNvPicPr preferRelativeResize="0"/>
          <p:nvPr/>
        </p:nvPicPr>
        <p:blipFill rotWithShape="1">
          <a:blip r:embed="rId4">
            <a:alphaModFix/>
          </a:blip>
          <a:srcRect/>
          <a:stretch/>
        </p:blipFill>
        <p:spPr>
          <a:xfrm>
            <a:off x="411376" y="1584405"/>
            <a:ext cx="4005888" cy="3078812"/>
          </a:xfrm>
          <a:prstGeom prst="rect">
            <a:avLst/>
          </a:prstGeom>
          <a:noFill/>
          <a:ln>
            <a:noFill/>
          </a:ln>
          <a:effectLst>
            <a:outerShdw blurRad="50800" dist="38100" dir="2700000" algn="tl" rotWithShape="0">
              <a:srgbClr val="000000">
                <a:alpha val="40000"/>
              </a:srgbClr>
            </a:outerShdw>
          </a:effectLst>
        </p:spPr>
      </p:pic>
      <p:pic>
        <p:nvPicPr>
          <p:cNvPr id="2" name="Google Shape;165;p1">
            <a:extLst>
              <a:ext uri="{FF2B5EF4-FFF2-40B4-BE49-F238E27FC236}">
                <a16:creationId xmlns:a16="http://schemas.microsoft.com/office/drawing/2014/main" id="{0ECCE40B-7AAC-4BBB-C602-86177309656E}"/>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329185"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ENGLISH READING</a:t>
            </a:r>
            <a:r>
              <a:rPr lang="en-GB"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64" name="Google Shape;264;p13"/>
          <p:cNvSpPr txBox="1">
            <a:spLocks noGrp="1"/>
          </p:cNvSpPr>
          <p:nvPr>
            <p:ph type="body" idx="1"/>
          </p:nvPr>
        </p:nvSpPr>
        <p:spPr>
          <a:xfrm>
            <a:off x="217850" y="739302"/>
            <a:ext cx="8743270"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Since the current testing formation for the SATs began in 2016, there has been a tendency for three types of questions to be the most popular. </a:t>
            </a: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In the 2023 reading SATs paper,</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1800" dirty="0">
                <a:solidFill>
                  <a:srgbClr val="0033CC"/>
                </a:solidFill>
                <a:latin typeface="Calibri" panose="020F0502020204030204" pitchFamily="34" charset="0"/>
                <a:ea typeface="Calibri" panose="020F0502020204030204" pitchFamily="34" charset="0"/>
                <a:cs typeface="Calibri" panose="020F0502020204030204" pitchFamily="34" charset="0"/>
              </a:rPr>
              <a:t>18% of marks could be gained from answering questions, involving giving and explaining the meaning of words in context (2a Vocabulary);</a:t>
            </a:r>
            <a:endParaRPr sz="1800"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r>
              <a:rPr lang="en-GB" sz="1800" dirty="0">
                <a:solidFill>
                  <a:srgbClr val="0033CC"/>
                </a:solidFill>
                <a:latin typeface="Calibri" panose="020F0502020204030204" pitchFamily="34" charset="0"/>
                <a:ea typeface="Calibri" panose="020F0502020204030204" pitchFamily="34" charset="0"/>
                <a:cs typeface="Calibri" panose="020F0502020204030204" pitchFamily="34" charset="0"/>
              </a:rPr>
              <a:t>32% of marks could be gained from answering questions, involving retrieving and recording information or identifying key details from a text (2b Retrieval);</a:t>
            </a:r>
            <a:endParaRPr sz="1800"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r>
              <a:rPr lang="en-GB" sz="1800" dirty="0">
                <a:solidFill>
                  <a:srgbClr val="0033CC"/>
                </a:solidFill>
                <a:latin typeface="Calibri" panose="020F0502020204030204" pitchFamily="34" charset="0"/>
                <a:ea typeface="Calibri" panose="020F0502020204030204" pitchFamily="34" charset="0"/>
                <a:cs typeface="Calibri" panose="020F0502020204030204" pitchFamily="34" charset="0"/>
              </a:rPr>
              <a:t>46% of marks could be gained from answering questions, involving making inferences from a text and justifying inferences with text evidence (2d Inference).</a:t>
            </a:r>
            <a:endParaRPr sz="1800"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When reading with your child at home try focusing on these types of questions.</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265" name="Google Shape;26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13</a:t>
            </a:fld>
            <a:endParaRPr/>
          </a:p>
        </p:txBody>
      </p:sp>
      <p:pic>
        <p:nvPicPr>
          <p:cNvPr id="2" name="Google Shape;165;p1">
            <a:extLst>
              <a:ext uri="{FF2B5EF4-FFF2-40B4-BE49-F238E27FC236}">
                <a16:creationId xmlns:a16="http://schemas.microsoft.com/office/drawing/2014/main" id="{F69CD932-053B-EDB4-7EAE-986CE7288149}"/>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US"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 1 (Arithmetic) - </a:t>
            </a: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sz="2400" b="1" u="sng"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endParaRPr sz="2400" b="1" u="sng" dirty="0">
              <a:solidFill>
                <a:srgbClr val="0033CC"/>
              </a:solidFill>
            </a:endParaRPr>
          </a:p>
        </p:txBody>
      </p:sp>
      <p:sp>
        <p:nvSpPr>
          <p:cNvPr id="271" name="Google Shape;271;p14"/>
          <p:cNvSpPr txBox="1">
            <a:spLocks noGrp="1"/>
          </p:cNvSpPr>
          <p:nvPr>
            <p:ph type="body" idx="1"/>
          </p:nvPr>
        </p:nvSpPr>
        <p:spPr>
          <a:xfrm>
            <a:off x="311700" y="1074038"/>
            <a:ext cx="8520600" cy="332469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The Maths assessments consist of three tests.</a:t>
            </a:r>
            <a:endParaRPr sz="1800" dirty="0">
              <a:latin typeface="Calibri" panose="020F0502020204030204" pitchFamily="34" charset="0"/>
              <a:ea typeface="Calibri" panose="020F0502020204030204" pitchFamily="34" charset="0"/>
              <a:cs typeface="Calibri" panose="020F0502020204030204" pitchFamily="34" charset="0"/>
            </a:endParaRPr>
          </a:p>
          <a:p>
            <a:pPr lvl="1">
              <a:lnSpc>
                <a:spcPct val="3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1 (Arithmetic)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p>
          <a:p>
            <a:pPr lvl="1">
              <a:lnSpc>
                <a:spcPct val="3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2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lnSpc>
                <a:spcPct val="3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3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Thursday 16</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72" name="Google Shape;27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14</a:t>
            </a:fld>
            <a:endParaRPr/>
          </a:p>
        </p:txBody>
      </p:sp>
      <p:pic>
        <p:nvPicPr>
          <p:cNvPr id="2" name="Google Shape;165;p1">
            <a:extLst>
              <a:ext uri="{FF2B5EF4-FFF2-40B4-BE49-F238E27FC236}">
                <a16:creationId xmlns:a16="http://schemas.microsoft.com/office/drawing/2014/main" id="{9506D651-E22F-D829-1507-2A29DB7DB22D}"/>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txBox="1">
            <a:spLocks noGrp="1"/>
          </p:cNvSpPr>
          <p:nvPr>
            <p:ph type="title"/>
          </p:nvPr>
        </p:nvSpPr>
        <p:spPr>
          <a:xfrm>
            <a:off x="389202"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US"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 1</a:t>
            </a:r>
            <a:endParaRPr sz="2400" dirty="0"/>
          </a:p>
        </p:txBody>
      </p:sp>
      <p:sp>
        <p:nvSpPr>
          <p:cNvPr id="278" name="Google Shape;278;p15"/>
          <p:cNvSpPr txBox="1">
            <a:spLocks noGrp="1"/>
          </p:cNvSpPr>
          <p:nvPr>
            <p:ph type="body" idx="1"/>
          </p:nvPr>
        </p:nvSpPr>
        <p:spPr>
          <a:xfrm>
            <a:off x="58607" y="675228"/>
            <a:ext cx="8851195" cy="2105498"/>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The Maths Arithmetic paper has a total of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40 MARKS. </a:t>
            </a:r>
            <a:endParaRPr sz="18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The test covers the four operations (addition, subtraction, multiplication, division, including order of operations requiring BIDMAS), percentages of amounts and calculating with decimals and fractions. </a:t>
            </a: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b="1" dirty="0">
                <a:latin typeface="Calibri" panose="020F0502020204030204" pitchFamily="34" charset="0"/>
                <a:ea typeface="Calibri" panose="020F0502020204030204" pitchFamily="34" charset="0"/>
                <a:cs typeface="Calibri" panose="020F0502020204030204" pitchFamily="34" charset="0"/>
              </a:rPr>
              <a:t>Example Question: </a:t>
            </a:r>
          </a:p>
        </p:txBody>
      </p:sp>
      <p:sp>
        <p:nvSpPr>
          <p:cNvPr id="279" name="Google Shape;2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15</a:t>
            </a:fld>
            <a:endParaRPr/>
          </a:p>
        </p:txBody>
      </p:sp>
      <p:pic>
        <p:nvPicPr>
          <p:cNvPr id="280" name="Google Shape;280;p15"/>
          <p:cNvPicPr preferRelativeResize="0"/>
          <p:nvPr/>
        </p:nvPicPr>
        <p:blipFill rotWithShape="1">
          <a:blip r:embed="rId3">
            <a:alphaModFix/>
          </a:blip>
          <a:srcRect/>
          <a:stretch/>
        </p:blipFill>
        <p:spPr>
          <a:xfrm>
            <a:off x="343964" y="3223668"/>
            <a:ext cx="3942678" cy="1833149"/>
          </a:xfrm>
          <a:prstGeom prst="rect">
            <a:avLst/>
          </a:prstGeom>
          <a:noFill/>
          <a:ln>
            <a:noFill/>
          </a:ln>
          <a:effectLst>
            <a:outerShdw blurRad="50800" dist="38100" dir="2700000" algn="tl" rotWithShape="0">
              <a:srgbClr val="000000">
                <a:alpha val="40000"/>
              </a:srgbClr>
            </a:outerShdw>
          </a:effectLst>
        </p:spPr>
      </p:pic>
      <p:pic>
        <p:nvPicPr>
          <p:cNvPr id="281" name="Google Shape;281;p15"/>
          <p:cNvPicPr preferRelativeResize="0"/>
          <p:nvPr/>
        </p:nvPicPr>
        <p:blipFill rotWithShape="1">
          <a:blip r:embed="rId4">
            <a:alphaModFix/>
          </a:blip>
          <a:srcRect/>
          <a:stretch/>
        </p:blipFill>
        <p:spPr>
          <a:xfrm>
            <a:off x="4572000" y="2364742"/>
            <a:ext cx="4337802" cy="2386686"/>
          </a:xfrm>
          <a:prstGeom prst="rect">
            <a:avLst/>
          </a:prstGeom>
          <a:noFill/>
          <a:ln>
            <a:noFill/>
          </a:ln>
          <a:effectLst>
            <a:outerShdw blurRad="50800" dist="38100" dir="2700000" algn="tl" rotWithShape="0">
              <a:srgbClr val="000000">
                <a:alpha val="40000"/>
              </a:srgbClr>
            </a:outerShdw>
          </a:effectLst>
        </p:spPr>
      </p:pic>
      <p:pic>
        <p:nvPicPr>
          <p:cNvPr id="2" name="Google Shape;165;p1">
            <a:extLst>
              <a:ext uri="{FF2B5EF4-FFF2-40B4-BE49-F238E27FC236}">
                <a16:creationId xmlns:a16="http://schemas.microsoft.com/office/drawing/2014/main" id="{9757BD1F-B6C1-20CB-E931-03BB3B580D2F}"/>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6"/>
          <p:cNvPicPr preferRelativeResize="0"/>
          <p:nvPr/>
        </p:nvPicPr>
        <p:blipFill rotWithShape="1">
          <a:blip r:embed="rId3">
            <a:alphaModFix/>
          </a:blip>
          <a:srcRect/>
          <a:stretch/>
        </p:blipFill>
        <p:spPr>
          <a:xfrm>
            <a:off x="4726202" y="1174079"/>
            <a:ext cx="3746258" cy="1599405"/>
          </a:xfrm>
          <a:prstGeom prst="rect">
            <a:avLst/>
          </a:prstGeom>
          <a:noFill/>
          <a:ln>
            <a:noFill/>
          </a:ln>
          <a:effectLst>
            <a:outerShdw blurRad="50800" dist="38100" dir="2700000" algn="tl" rotWithShape="0">
              <a:srgbClr val="000000">
                <a:alpha val="40000"/>
              </a:srgbClr>
            </a:outerShdw>
          </a:effectLst>
        </p:spPr>
      </p:pic>
      <p:sp>
        <p:nvSpPr>
          <p:cNvPr id="287" name="Google Shape;287;p1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US"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 1 (Arithmetic)</a:t>
            </a:r>
            <a:endParaRPr sz="2400" dirty="0"/>
          </a:p>
        </p:txBody>
      </p:sp>
      <p:sp>
        <p:nvSpPr>
          <p:cNvPr id="288" name="Google Shape;288;p16"/>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289" name="Google Shape;28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16</a:t>
            </a:fld>
            <a:endParaRPr/>
          </a:p>
        </p:txBody>
      </p:sp>
      <p:pic>
        <p:nvPicPr>
          <p:cNvPr id="290" name="Google Shape;290;p16"/>
          <p:cNvPicPr preferRelativeResize="0"/>
          <p:nvPr/>
        </p:nvPicPr>
        <p:blipFill rotWithShape="1">
          <a:blip r:embed="rId4">
            <a:alphaModFix/>
          </a:blip>
          <a:srcRect/>
          <a:stretch/>
        </p:blipFill>
        <p:spPr>
          <a:xfrm>
            <a:off x="523993" y="1174079"/>
            <a:ext cx="3746256" cy="1602475"/>
          </a:xfrm>
          <a:prstGeom prst="rect">
            <a:avLst/>
          </a:prstGeom>
          <a:noFill/>
          <a:ln>
            <a:noFill/>
          </a:ln>
          <a:effectLst>
            <a:outerShdw blurRad="50800" dist="38100" dir="2700000" algn="tl" rotWithShape="0">
              <a:srgbClr val="000000">
                <a:alpha val="40000"/>
              </a:srgbClr>
            </a:outerShdw>
          </a:effectLst>
        </p:spPr>
      </p:pic>
      <p:pic>
        <p:nvPicPr>
          <p:cNvPr id="291" name="Google Shape;291;p16"/>
          <p:cNvPicPr preferRelativeResize="0"/>
          <p:nvPr/>
        </p:nvPicPr>
        <p:blipFill rotWithShape="1">
          <a:blip r:embed="rId5">
            <a:alphaModFix/>
          </a:blip>
          <a:srcRect/>
          <a:stretch/>
        </p:blipFill>
        <p:spPr>
          <a:xfrm>
            <a:off x="523993" y="3029584"/>
            <a:ext cx="3746256" cy="1599404"/>
          </a:xfrm>
          <a:prstGeom prst="rect">
            <a:avLst/>
          </a:prstGeom>
          <a:noFill/>
          <a:ln>
            <a:noFill/>
          </a:ln>
          <a:effectLst>
            <a:outerShdw blurRad="50800" dist="38100" dir="2700000" algn="tl" rotWithShape="0">
              <a:srgbClr val="000000">
                <a:alpha val="40000"/>
              </a:srgbClr>
            </a:outerShdw>
          </a:effectLst>
        </p:spPr>
      </p:pic>
      <p:pic>
        <p:nvPicPr>
          <p:cNvPr id="292" name="Google Shape;292;p16"/>
          <p:cNvPicPr preferRelativeResize="0"/>
          <p:nvPr/>
        </p:nvPicPr>
        <p:blipFill rotWithShape="1">
          <a:blip r:embed="rId6">
            <a:alphaModFix/>
          </a:blip>
          <a:srcRect/>
          <a:stretch/>
        </p:blipFill>
        <p:spPr>
          <a:xfrm>
            <a:off x="4726202" y="3029584"/>
            <a:ext cx="3746256" cy="1599404"/>
          </a:xfrm>
          <a:prstGeom prst="rect">
            <a:avLst/>
          </a:prstGeom>
          <a:noFill/>
          <a:ln>
            <a:noFill/>
          </a:ln>
          <a:effectLst>
            <a:outerShdw blurRad="50800" dist="38100" dir="2700000" algn="tl" rotWithShape="0">
              <a:srgbClr val="000000">
                <a:alpha val="40000"/>
              </a:srgbClr>
            </a:outerShdw>
          </a:effectLst>
        </p:spPr>
      </p:pic>
      <p:grpSp>
        <p:nvGrpSpPr>
          <p:cNvPr id="293" name="Google Shape;293;p16"/>
          <p:cNvGrpSpPr/>
          <p:nvPr/>
        </p:nvGrpSpPr>
        <p:grpSpPr>
          <a:xfrm>
            <a:off x="1034624" y="1730945"/>
            <a:ext cx="2654238" cy="880272"/>
            <a:chOff x="1034624" y="1730945"/>
            <a:chExt cx="2654238" cy="880272"/>
          </a:xfrm>
        </p:grpSpPr>
        <p:sp>
          <p:nvSpPr>
            <p:cNvPr id="294" name="Google Shape;294;p16"/>
            <p:cNvSpPr txBox="1"/>
            <p:nvPr/>
          </p:nvSpPr>
          <p:spPr>
            <a:xfrm>
              <a:off x="1034624" y="1730945"/>
              <a:ext cx="723838" cy="741773"/>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   5.87</a:t>
              </a:r>
              <a:endParaRPr/>
            </a:p>
            <a:p>
              <a:pPr marL="0" marR="0" lvl="0" indent="0" algn="l" rtl="0">
                <a:lnSpc>
                  <a:spcPct val="100000"/>
                </a:lnSpc>
                <a:spcBef>
                  <a:spcPts val="0"/>
                </a:spcBef>
                <a:spcAft>
                  <a:spcPts val="0"/>
                </a:spcAft>
                <a:buClr>
                  <a:schemeClr val="dk2"/>
                </a:buClr>
                <a:buSzPts val="1800"/>
                <a:buFont typeface="Nunito"/>
                <a:buNone/>
              </a:pPr>
              <a:r>
                <a:rPr lang="en-GB" sz="1200" b="0" i="0" u="sng" strike="noStrike" cap="none">
                  <a:solidFill>
                    <a:schemeClr val="dk1"/>
                  </a:solidFill>
                  <a:latin typeface="Twentieth Century"/>
                  <a:ea typeface="Twentieth Century"/>
                  <a:cs typeface="Twentieth Century"/>
                  <a:sym typeface="Twentieth Century"/>
                </a:rPr>
                <a:t>+ 3.123</a:t>
              </a:r>
              <a:endParaRPr/>
            </a:p>
            <a:p>
              <a:pPr marL="0" marR="0" lvl="0" indent="0" algn="l" rtl="0">
                <a:lnSpc>
                  <a:spcPct val="100000"/>
                </a:lnSpc>
                <a:spcBef>
                  <a:spcPts val="0"/>
                </a:spcBef>
                <a:spcAft>
                  <a:spcPts val="0"/>
                </a:spcAft>
                <a:buClr>
                  <a:schemeClr val="dk2"/>
                </a:buClr>
                <a:buSzPts val="1800"/>
                <a:buFont typeface="Nunito"/>
                <a:buNone/>
              </a:pPr>
              <a:r>
                <a:rPr lang="en-GB" sz="1200" b="0" i="0" u="sng" strike="noStrike" cap="none">
                  <a:solidFill>
                    <a:schemeClr val="dk1"/>
                  </a:solidFill>
                  <a:latin typeface="Twentieth Century"/>
                  <a:ea typeface="Twentieth Century"/>
                  <a:cs typeface="Twentieth Century"/>
                  <a:sym typeface="Twentieth Century"/>
                </a:rPr>
                <a:t>   8.993</a:t>
              </a:r>
              <a:endParaRPr/>
            </a:p>
          </p:txBody>
        </p:sp>
        <p:sp>
          <p:nvSpPr>
            <p:cNvPr id="295" name="Google Shape;295;p16"/>
            <p:cNvSpPr txBox="1"/>
            <p:nvPr/>
          </p:nvSpPr>
          <p:spPr>
            <a:xfrm>
              <a:off x="3067538" y="2334218"/>
              <a:ext cx="62132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chemeClr val="dk1"/>
                  </a:solidFill>
                  <a:latin typeface="Twentieth Century"/>
                  <a:ea typeface="Twentieth Century"/>
                  <a:cs typeface="Twentieth Century"/>
                  <a:sym typeface="Twentieth Century"/>
                </a:rPr>
                <a:t>8.993</a:t>
              </a:r>
              <a:endParaRPr/>
            </a:p>
          </p:txBody>
        </p:sp>
      </p:grpSp>
      <p:grpSp>
        <p:nvGrpSpPr>
          <p:cNvPr id="296" name="Google Shape;296;p16"/>
          <p:cNvGrpSpPr/>
          <p:nvPr/>
        </p:nvGrpSpPr>
        <p:grpSpPr>
          <a:xfrm>
            <a:off x="5219763" y="1283629"/>
            <a:ext cx="739010" cy="1102965"/>
            <a:chOff x="5219763" y="1283629"/>
            <a:chExt cx="739010" cy="1102965"/>
          </a:xfrm>
        </p:grpSpPr>
        <p:sp>
          <p:nvSpPr>
            <p:cNvPr id="297" name="Google Shape;297;p16"/>
            <p:cNvSpPr txBox="1"/>
            <p:nvPr/>
          </p:nvSpPr>
          <p:spPr>
            <a:xfrm>
              <a:off x="5219763" y="1644821"/>
              <a:ext cx="485468" cy="741773"/>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  87</a:t>
              </a:r>
              <a:endParaRPr/>
            </a:p>
            <a:p>
              <a:pPr marL="0" marR="0" lvl="0" indent="0" algn="l" rtl="0">
                <a:lnSpc>
                  <a:spcPct val="100000"/>
                </a:lnSpc>
                <a:spcBef>
                  <a:spcPts val="0"/>
                </a:spcBef>
                <a:spcAft>
                  <a:spcPts val="0"/>
                </a:spcAft>
                <a:buClr>
                  <a:schemeClr val="dk2"/>
                </a:buClr>
                <a:buSzPts val="1800"/>
                <a:buFont typeface="Nunito"/>
                <a:buNone/>
              </a:pPr>
              <a:r>
                <a:rPr lang="en-GB" sz="1200" b="0" i="0" u="sng" strike="noStrike" cap="none">
                  <a:solidFill>
                    <a:schemeClr val="dk1"/>
                  </a:solidFill>
                  <a:latin typeface="Twentieth Century"/>
                  <a:ea typeface="Twentieth Century"/>
                  <a:cs typeface="Twentieth Century"/>
                  <a:sym typeface="Twentieth Century"/>
                </a:rPr>
                <a:t>- 65</a:t>
              </a:r>
              <a:endParaRPr/>
            </a:p>
            <a:p>
              <a:pPr marL="0" marR="0" lvl="0" indent="0" algn="l" rtl="0">
                <a:lnSpc>
                  <a:spcPct val="100000"/>
                </a:lnSpc>
                <a:spcBef>
                  <a:spcPts val="0"/>
                </a:spcBef>
                <a:spcAft>
                  <a:spcPts val="0"/>
                </a:spcAft>
                <a:buClr>
                  <a:schemeClr val="dk2"/>
                </a:buClr>
                <a:buSzPts val="1800"/>
                <a:buFont typeface="Nunito"/>
                <a:buNone/>
              </a:pPr>
              <a:r>
                <a:rPr lang="en-GB" sz="1200" b="0" i="0" u="sng" strike="noStrike" cap="none">
                  <a:solidFill>
                    <a:schemeClr val="dk1"/>
                  </a:solidFill>
                  <a:latin typeface="Twentieth Century"/>
                  <a:ea typeface="Twentieth Century"/>
                  <a:cs typeface="Twentieth Century"/>
                  <a:sym typeface="Twentieth Century"/>
                </a:rPr>
                <a:t>  22</a:t>
              </a:r>
              <a:endParaRPr/>
            </a:p>
          </p:txBody>
        </p:sp>
        <p:sp>
          <p:nvSpPr>
            <p:cNvPr id="298" name="Google Shape;298;p16"/>
            <p:cNvSpPr txBox="1"/>
            <p:nvPr/>
          </p:nvSpPr>
          <p:spPr>
            <a:xfrm>
              <a:off x="5337449" y="1283629"/>
              <a:ext cx="62132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Twentieth Century"/>
                  <a:ea typeface="Twentieth Century"/>
                  <a:cs typeface="Twentieth Century"/>
                  <a:sym typeface="Twentieth Century"/>
                </a:rPr>
                <a:t>22</a:t>
              </a:r>
              <a:endParaRPr/>
            </a:p>
          </p:txBody>
        </p:sp>
      </p:grpSp>
      <p:grpSp>
        <p:nvGrpSpPr>
          <p:cNvPr id="299" name="Google Shape;299;p16"/>
          <p:cNvGrpSpPr/>
          <p:nvPr/>
        </p:nvGrpSpPr>
        <p:grpSpPr>
          <a:xfrm>
            <a:off x="1034623" y="3532236"/>
            <a:ext cx="2646424" cy="935135"/>
            <a:chOff x="1034623" y="3532236"/>
            <a:chExt cx="2646424" cy="935135"/>
          </a:xfrm>
        </p:grpSpPr>
        <p:sp>
          <p:nvSpPr>
            <p:cNvPr id="300" name="Google Shape;300;p16"/>
            <p:cNvSpPr txBox="1"/>
            <p:nvPr/>
          </p:nvSpPr>
          <p:spPr>
            <a:xfrm>
              <a:off x="1034623" y="3532236"/>
              <a:ext cx="1544454" cy="492687"/>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60 ÷ (30 - 24)</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60 ÷      6       = 10</a:t>
              </a:r>
              <a:endParaRPr/>
            </a:p>
            <a:p>
              <a:pPr marL="0" marR="0" lvl="0" indent="0" algn="l" rtl="0">
                <a:lnSpc>
                  <a:spcPct val="100000"/>
                </a:lnSpc>
                <a:spcBef>
                  <a:spcPts val="0"/>
                </a:spcBef>
                <a:spcAft>
                  <a:spcPts val="0"/>
                </a:spcAft>
                <a:buClr>
                  <a:schemeClr val="dk2"/>
                </a:buClr>
                <a:buSzPts val="1800"/>
                <a:buFont typeface="Nunito"/>
                <a:buNone/>
              </a:pPr>
              <a:endParaRPr sz="1200" b="0" i="0" u="sng" strike="noStrike" cap="none">
                <a:solidFill>
                  <a:schemeClr val="dk1"/>
                </a:solidFill>
                <a:latin typeface="Twentieth Century"/>
                <a:ea typeface="Twentieth Century"/>
                <a:cs typeface="Twentieth Century"/>
                <a:sym typeface="Twentieth Century"/>
              </a:endParaRPr>
            </a:p>
          </p:txBody>
        </p:sp>
        <p:sp>
          <p:nvSpPr>
            <p:cNvPr id="301" name="Google Shape;301;p16"/>
            <p:cNvSpPr txBox="1"/>
            <p:nvPr/>
          </p:nvSpPr>
          <p:spPr>
            <a:xfrm>
              <a:off x="3059723" y="4190372"/>
              <a:ext cx="62132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Twentieth Century"/>
                  <a:ea typeface="Twentieth Century"/>
                  <a:cs typeface="Twentieth Century"/>
                  <a:sym typeface="Twentieth Century"/>
                </a:rPr>
                <a:t>10</a:t>
              </a:r>
              <a:endParaRPr/>
            </a:p>
          </p:txBody>
        </p:sp>
      </p:grpSp>
      <p:grpSp>
        <p:nvGrpSpPr>
          <p:cNvPr id="302" name="Google Shape;302;p16"/>
          <p:cNvGrpSpPr/>
          <p:nvPr/>
        </p:nvGrpSpPr>
        <p:grpSpPr>
          <a:xfrm>
            <a:off x="5219762" y="3533444"/>
            <a:ext cx="2669867" cy="933926"/>
            <a:chOff x="5219762" y="3533444"/>
            <a:chExt cx="2669867" cy="933926"/>
          </a:xfrm>
        </p:grpSpPr>
        <p:sp>
          <p:nvSpPr>
            <p:cNvPr id="303" name="Google Shape;303;p16"/>
            <p:cNvSpPr txBox="1"/>
            <p:nvPr/>
          </p:nvSpPr>
          <p:spPr>
            <a:xfrm>
              <a:off x="5219762" y="3533444"/>
              <a:ext cx="1587437" cy="49148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10% of 3,000 = 300</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20% of 3,000 = 600 </a:t>
              </a:r>
              <a:endParaRPr sz="1200" b="0" i="0" u="sng" strike="noStrike" cap="none">
                <a:solidFill>
                  <a:schemeClr val="dk1"/>
                </a:solidFill>
                <a:latin typeface="Twentieth Century"/>
                <a:ea typeface="Twentieth Century"/>
                <a:cs typeface="Twentieth Century"/>
                <a:sym typeface="Twentieth Century"/>
              </a:endParaRPr>
            </a:p>
          </p:txBody>
        </p:sp>
        <p:sp>
          <p:nvSpPr>
            <p:cNvPr id="304" name="Google Shape;304;p16"/>
            <p:cNvSpPr txBox="1"/>
            <p:nvPr/>
          </p:nvSpPr>
          <p:spPr>
            <a:xfrm>
              <a:off x="7268305" y="4190371"/>
              <a:ext cx="62132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Twentieth Century"/>
                  <a:ea typeface="Twentieth Century"/>
                  <a:cs typeface="Twentieth Century"/>
                  <a:sym typeface="Twentieth Century"/>
                </a:rPr>
                <a:t>600</a:t>
              </a:r>
              <a:endParaRPr/>
            </a:p>
          </p:txBody>
        </p:sp>
      </p:grpSp>
      <p:pic>
        <p:nvPicPr>
          <p:cNvPr id="2" name="Google Shape;165;p1">
            <a:extLst>
              <a:ext uri="{FF2B5EF4-FFF2-40B4-BE49-F238E27FC236}">
                <a16:creationId xmlns:a16="http://schemas.microsoft.com/office/drawing/2014/main" id="{39E65B4F-9283-B9A1-32F7-CC07B5D6D2EA}"/>
              </a:ext>
            </a:extLst>
          </p:cNvPr>
          <p:cNvPicPr preferRelativeResize="0"/>
          <p:nvPr/>
        </p:nvPicPr>
        <p:blipFill rotWithShape="1">
          <a:blip r:embed="rId7">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5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2"/>
                                        </p:tgtEl>
                                        <p:attrNameLst>
                                          <p:attrName>style.visibility</p:attrName>
                                        </p:attrNameLst>
                                      </p:cBhvr>
                                      <p:to>
                                        <p:strVal val="visible"/>
                                      </p:to>
                                    </p:set>
                                    <p:animEffect transition="in" filter="fade">
                                      <p:cBhvr>
                                        <p:cTn id="22"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7"/>
          <p:cNvSpPr txBox="1">
            <a:spLocks noGrp="1"/>
          </p:cNvSpPr>
          <p:nvPr>
            <p:ph type="title"/>
          </p:nvPr>
        </p:nvSpPr>
        <p:spPr>
          <a:xfrm>
            <a:off x="311700"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US"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 1 (Arithmetic)</a:t>
            </a:r>
            <a:endParaRPr sz="2400" dirty="0"/>
          </a:p>
        </p:txBody>
      </p:sp>
      <p:sp>
        <p:nvSpPr>
          <p:cNvPr id="310" name="Google Shape;310;p1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311" name="Google Shape;31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17</a:t>
            </a:fld>
            <a:endParaRPr/>
          </a:p>
        </p:txBody>
      </p:sp>
      <p:pic>
        <p:nvPicPr>
          <p:cNvPr id="312" name="Google Shape;312;p17"/>
          <p:cNvPicPr preferRelativeResize="0"/>
          <p:nvPr/>
        </p:nvPicPr>
        <p:blipFill rotWithShape="1">
          <a:blip r:embed="rId3">
            <a:alphaModFix/>
          </a:blip>
          <a:srcRect/>
          <a:stretch/>
        </p:blipFill>
        <p:spPr>
          <a:xfrm>
            <a:off x="523993" y="3075238"/>
            <a:ext cx="3746255" cy="1738949"/>
          </a:xfrm>
          <a:prstGeom prst="rect">
            <a:avLst/>
          </a:prstGeom>
          <a:noFill/>
          <a:ln>
            <a:noFill/>
          </a:ln>
          <a:effectLst>
            <a:outerShdw blurRad="50800" dist="38100" dir="2700000" algn="tl" rotWithShape="0">
              <a:srgbClr val="000000">
                <a:alpha val="40000"/>
              </a:srgbClr>
            </a:outerShdw>
          </a:effectLst>
        </p:spPr>
      </p:pic>
      <p:pic>
        <p:nvPicPr>
          <p:cNvPr id="313" name="Google Shape;313;p17"/>
          <p:cNvPicPr preferRelativeResize="0"/>
          <p:nvPr/>
        </p:nvPicPr>
        <p:blipFill rotWithShape="1">
          <a:blip r:embed="rId4">
            <a:alphaModFix/>
          </a:blip>
          <a:srcRect/>
          <a:stretch/>
        </p:blipFill>
        <p:spPr>
          <a:xfrm>
            <a:off x="523994" y="1174079"/>
            <a:ext cx="3746255" cy="1599404"/>
          </a:xfrm>
          <a:prstGeom prst="rect">
            <a:avLst/>
          </a:prstGeom>
          <a:noFill/>
          <a:ln>
            <a:noFill/>
          </a:ln>
          <a:effectLst>
            <a:outerShdw blurRad="50800" dist="38100" dir="2700000" algn="tl" rotWithShape="0">
              <a:srgbClr val="000000">
                <a:alpha val="40000"/>
              </a:srgbClr>
            </a:outerShdw>
          </a:effectLst>
        </p:spPr>
      </p:pic>
      <p:pic>
        <p:nvPicPr>
          <p:cNvPr id="314" name="Google Shape;314;p17"/>
          <p:cNvPicPr preferRelativeResize="0"/>
          <p:nvPr/>
        </p:nvPicPr>
        <p:blipFill rotWithShape="1">
          <a:blip r:embed="rId5">
            <a:alphaModFix/>
          </a:blip>
          <a:srcRect/>
          <a:stretch/>
        </p:blipFill>
        <p:spPr>
          <a:xfrm>
            <a:off x="4733370" y="1487258"/>
            <a:ext cx="3949522" cy="3175960"/>
          </a:xfrm>
          <a:prstGeom prst="rect">
            <a:avLst/>
          </a:prstGeom>
          <a:noFill/>
          <a:ln>
            <a:noFill/>
          </a:ln>
          <a:effectLst>
            <a:outerShdw blurRad="50800" dist="38100" dir="2700000" algn="tl" rotWithShape="0">
              <a:srgbClr val="000000">
                <a:alpha val="40000"/>
              </a:srgbClr>
            </a:outerShdw>
          </a:effectLst>
        </p:spPr>
      </p:pic>
      <p:grpSp>
        <p:nvGrpSpPr>
          <p:cNvPr id="315" name="Google Shape;315;p17"/>
          <p:cNvGrpSpPr/>
          <p:nvPr/>
        </p:nvGrpSpPr>
        <p:grpSpPr>
          <a:xfrm>
            <a:off x="1083476" y="1683505"/>
            <a:ext cx="2278889" cy="991591"/>
            <a:chOff x="1042649" y="1683505"/>
            <a:chExt cx="2278889" cy="991591"/>
          </a:xfrm>
        </p:grpSpPr>
        <p:sp>
          <p:nvSpPr>
            <p:cNvPr id="316" name="Google Shape;316;p17"/>
            <p:cNvSpPr txBox="1"/>
            <p:nvPr/>
          </p:nvSpPr>
          <p:spPr>
            <a:xfrm>
              <a:off x="1042649" y="1683505"/>
              <a:ext cx="887751" cy="492687"/>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17" name="Google Shape;317;p17"/>
            <p:cNvSpPr txBox="1"/>
            <p:nvPr/>
          </p:nvSpPr>
          <p:spPr>
            <a:xfrm>
              <a:off x="3036488" y="2279667"/>
              <a:ext cx="285050" cy="395429"/>
            </a:xfrm>
            <a:prstGeom prst="rect">
              <a:avLst/>
            </a:prstGeom>
            <a:blipFill rotWithShape="1">
              <a:blip r:embed="rId7">
                <a:alphaModFix/>
              </a:blip>
              <a:stretch>
                <a:fillRect b="-30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Twentieth Century"/>
                  <a:ea typeface="Twentieth Century"/>
                  <a:cs typeface="Twentieth Century"/>
                  <a:sym typeface="Twentieth Century"/>
                </a:rPr>
                <a:t> </a:t>
              </a:r>
              <a:endParaRPr/>
            </a:p>
          </p:txBody>
        </p:sp>
      </p:grpSp>
      <p:pic>
        <p:nvPicPr>
          <p:cNvPr id="2" name="Google Shape;165;p1">
            <a:extLst>
              <a:ext uri="{FF2B5EF4-FFF2-40B4-BE49-F238E27FC236}">
                <a16:creationId xmlns:a16="http://schemas.microsoft.com/office/drawing/2014/main" id="{04688132-4378-C984-3DB0-ACB4AF4D707F}"/>
              </a:ext>
            </a:extLst>
          </p:cNvPr>
          <p:cNvPicPr preferRelativeResize="0"/>
          <p:nvPr/>
        </p:nvPicPr>
        <p:blipFill rotWithShape="1">
          <a:blip r:embed="rId8">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PAPERS 2 AND 3 (REASONING)</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23" name="Google Shape;323;p18"/>
          <p:cNvSpPr txBox="1">
            <a:spLocks noGrp="1"/>
          </p:cNvSpPr>
          <p:nvPr>
            <p:ph type="body" idx="1"/>
          </p:nvPr>
        </p:nvSpPr>
        <p:spPr>
          <a:xfrm>
            <a:off x="122842" y="765646"/>
            <a:ext cx="8898316" cy="4074975"/>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Paper 2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will take place on </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b="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and</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Paper 3</a:t>
            </a:r>
            <a:r>
              <a:rPr lang="en-GB" b="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will take place on </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Thursday 16</a:t>
            </a:r>
            <a:r>
              <a:rPr lang="en-GB"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dirty="0">
                <a:latin typeface="Calibri" panose="020F0502020204030204" pitchFamily="34" charset="0"/>
                <a:ea typeface="Calibri" panose="020F0502020204030204" pitchFamily="34" charset="0"/>
                <a:cs typeface="Calibri" panose="020F0502020204030204" pitchFamily="34" charset="0"/>
              </a:rPr>
              <a:t>. These tests have a total of </a:t>
            </a: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35 MARKS </a:t>
            </a:r>
            <a:r>
              <a:rPr lang="en-GB" dirty="0">
                <a:latin typeface="Calibri" panose="020F0502020204030204" pitchFamily="34" charset="0"/>
                <a:ea typeface="Calibri" panose="020F0502020204030204" pitchFamily="34" charset="0"/>
                <a:cs typeface="Calibri" panose="020F0502020204030204" pitchFamily="34" charset="0"/>
              </a:rPr>
              <a:t>each.  </a:t>
            </a: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These papers require children to demonstrate their mathematical knowledge and skills, as well as their ability to solve problems and their mathematical reasoning. They cover a wide range of mathematical topics from Key Stage 2 including:</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Number and Place Value (Including Roman Numerals;</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The Four Operations; </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Geometry (Properties of shape, position and direction);</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Statistics;</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Measurement (Length, Perimeter, Mass, Volume, Time, Money);</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Algebra;</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Ratio and Proportion;</a:t>
            </a:r>
          </a:p>
          <a:p>
            <a:pPr marL="457200" lvl="0" indent="-336550" algn="l" rtl="0">
              <a:lnSpc>
                <a:spcPct val="120000"/>
              </a:lnSpc>
              <a:spcBef>
                <a:spcPts val="0"/>
              </a:spcBef>
              <a:spcAft>
                <a:spcPts val="0"/>
              </a:spcAft>
              <a:buSzPts val="17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Fractions, Decimals and Percentages.</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24" name="Google Shape;3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18</a:t>
            </a:fld>
            <a:endParaRPr/>
          </a:p>
        </p:txBody>
      </p:sp>
      <p:pic>
        <p:nvPicPr>
          <p:cNvPr id="2" name="Google Shape;165;p1">
            <a:extLst>
              <a:ext uri="{FF2B5EF4-FFF2-40B4-BE49-F238E27FC236}">
                <a16:creationId xmlns:a16="http://schemas.microsoft.com/office/drawing/2014/main" id="{B839D262-82B1-0408-097B-469DE0454B47}"/>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PAPERS 2 (REASONING)</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30" name="Google Shape;330;p19"/>
          <p:cNvSpPr txBox="1">
            <a:spLocks noGrp="1"/>
          </p:cNvSpPr>
          <p:nvPr>
            <p:ph type="body" idx="1"/>
          </p:nvPr>
        </p:nvSpPr>
        <p:spPr>
          <a:xfrm>
            <a:off x="311700" y="944812"/>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331" name="Google Shape;33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19</a:t>
            </a:fld>
            <a:endParaRPr/>
          </a:p>
        </p:txBody>
      </p:sp>
      <p:pic>
        <p:nvPicPr>
          <p:cNvPr id="332" name="Google Shape;332;p19"/>
          <p:cNvPicPr preferRelativeResize="0"/>
          <p:nvPr/>
        </p:nvPicPr>
        <p:blipFill rotWithShape="1">
          <a:blip r:embed="rId3">
            <a:alphaModFix/>
          </a:blip>
          <a:srcRect/>
          <a:stretch/>
        </p:blipFill>
        <p:spPr>
          <a:xfrm>
            <a:off x="405550" y="1379588"/>
            <a:ext cx="4062755" cy="3465789"/>
          </a:xfrm>
          <a:prstGeom prst="rect">
            <a:avLst/>
          </a:prstGeom>
          <a:noFill/>
          <a:ln>
            <a:noFill/>
          </a:ln>
          <a:effectLst>
            <a:outerShdw blurRad="50800" dist="38100" dir="2700000" algn="tl" rotWithShape="0">
              <a:srgbClr val="000000">
                <a:alpha val="40000"/>
              </a:srgbClr>
            </a:outerShdw>
          </a:effectLst>
        </p:spPr>
      </p:pic>
      <p:pic>
        <p:nvPicPr>
          <p:cNvPr id="333" name="Google Shape;333;p19"/>
          <p:cNvPicPr preferRelativeResize="0"/>
          <p:nvPr/>
        </p:nvPicPr>
        <p:blipFill rotWithShape="1">
          <a:blip r:embed="rId4">
            <a:alphaModFix/>
          </a:blip>
          <a:srcRect/>
          <a:stretch/>
        </p:blipFill>
        <p:spPr>
          <a:xfrm>
            <a:off x="4804625" y="1115174"/>
            <a:ext cx="3933825" cy="1803473"/>
          </a:xfrm>
          <a:prstGeom prst="rect">
            <a:avLst/>
          </a:prstGeom>
          <a:noFill/>
          <a:ln>
            <a:noFill/>
          </a:ln>
          <a:effectLst>
            <a:outerShdw blurRad="50800" dist="38100" dir="2700000" algn="tl" rotWithShape="0">
              <a:srgbClr val="000000">
                <a:alpha val="40000"/>
              </a:srgbClr>
            </a:outerShdw>
          </a:effectLst>
        </p:spPr>
      </p:pic>
      <p:sp>
        <p:nvSpPr>
          <p:cNvPr id="334" name="Google Shape;334;p19"/>
          <p:cNvSpPr txBox="1"/>
          <p:nvPr/>
        </p:nvSpPr>
        <p:spPr>
          <a:xfrm>
            <a:off x="2932393" y="4517756"/>
            <a:ext cx="9583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1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Twentieth Century"/>
              </a:rPr>
              <a:t>2.5 or 2 ½ </a:t>
            </a:r>
            <a:endParaRPr sz="1100" b="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Twentieth Century"/>
            </a:endParaRPr>
          </a:p>
        </p:txBody>
      </p:sp>
      <p:grpSp>
        <p:nvGrpSpPr>
          <p:cNvPr id="335" name="Google Shape;335;p19"/>
          <p:cNvGrpSpPr/>
          <p:nvPr/>
        </p:nvGrpSpPr>
        <p:grpSpPr>
          <a:xfrm>
            <a:off x="5486400" y="2519039"/>
            <a:ext cx="2680677" cy="290921"/>
            <a:chOff x="5486400" y="2519039"/>
            <a:chExt cx="2680677" cy="290921"/>
          </a:xfrm>
        </p:grpSpPr>
        <p:sp>
          <p:nvSpPr>
            <p:cNvPr id="336" name="Google Shape;336;p19"/>
            <p:cNvSpPr txBox="1"/>
            <p:nvPr/>
          </p:nvSpPr>
          <p:spPr>
            <a:xfrm>
              <a:off x="5486400" y="2519039"/>
              <a:ext cx="5080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11</a:t>
              </a:r>
              <a:endParaRPr sz="1200" b="0" i="0" u="sng" strike="noStrike" cap="none">
                <a:solidFill>
                  <a:schemeClr val="dk1"/>
                </a:solidFill>
                <a:latin typeface="Twentieth Century"/>
                <a:ea typeface="Twentieth Century"/>
                <a:cs typeface="Twentieth Century"/>
                <a:sym typeface="Twentieth Century"/>
              </a:endParaRPr>
            </a:p>
          </p:txBody>
        </p:sp>
        <p:sp>
          <p:nvSpPr>
            <p:cNvPr id="337" name="Google Shape;337;p19"/>
            <p:cNvSpPr txBox="1"/>
            <p:nvPr/>
          </p:nvSpPr>
          <p:spPr>
            <a:xfrm>
              <a:off x="7659077" y="2519039"/>
              <a:ext cx="5080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109</a:t>
              </a:r>
              <a:endParaRPr/>
            </a:p>
          </p:txBody>
        </p:sp>
      </p:grpSp>
      <p:pic>
        <p:nvPicPr>
          <p:cNvPr id="2" name="Google Shape;165;p1">
            <a:extLst>
              <a:ext uri="{FF2B5EF4-FFF2-40B4-BE49-F238E27FC236}">
                <a16:creationId xmlns:a16="http://schemas.microsoft.com/office/drawing/2014/main" id="{39C7BBEB-9F9E-7029-BE1D-F2AB5C15AAB3}"/>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xfrm>
            <a:off x="311700"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WHAT ARE THE SATs? </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171" name="Google Shape;171;p2"/>
          <p:cNvSpPr txBox="1">
            <a:spLocks noGrp="1"/>
          </p:cNvSpPr>
          <p:nvPr>
            <p:ph type="body" idx="1"/>
          </p:nvPr>
        </p:nvSpPr>
        <p:spPr>
          <a:xfrm>
            <a:off x="217850" y="739302"/>
            <a:ext cx="8803308"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SATs are the Standardised Assessment Tests that are given to children at the end of Key Stage 2. </a:t>
            </a:r>
          </a:p>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The SATs take place over four days, starting on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Monday 13</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ending on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Thursday 16</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p>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The SATs papers consist of:</a:t>
            </a:r>
          </a:p>
          <a:p>
            <a:pPr lvl="1">
              <a:lnSpc>
                <a:spcPct val="100000"/>
              </a:lnSpc>
              <a:spcBef>
                <a:spcPts val="0"/>
              </a:spcBef>
            </a:pPr>
            <a:r>
              <a:rPr lang="sv-SE" sz="1800" dirty="0">
                <a:latin typeface="Calibri" panose="020F0502020204030204" pitchFamily="34" charset="0"/>
                <a:ea typeface="Calibri" panose="020F0502020204030204" pitchFamily="34" charset="0"/>
                <a:cs typeface="Calibri" panose="020F0502020204030204" pitchFamily="34" charset="0"/>
              </a:rPr>
              <a:t>Grammar, Punctuation &amp; Spelling - Paper 1 -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Monday 13</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br>
              <a:rPr lang="sv-SE" sz="1800" dirty="0">
                <a:latin typeface="Calibri" panose="020F0502020204030204" pitchFamily="34" charset="0"/>
                <a:ea typeface="Calibri" panose="020F0502020204030204" pitchFamily="34" charset="0"/>
                <a:cs typeface="Calibri" panose="020F0502020204030204" pitchFamily="34" charset="0"/>
              </a:rPr>
            </a:br>
            <a:r>
              <a:rPr lang="sv-SE" sz="1800" dirty="0">
                <a:latin typeface="Calibri" panose="020F0502020204030204" pitchFamily="34" charset="0"/>
                <a:ea typeface="Calibri" panose="020F0502020204030204" pitchFamily="34" charset="0"/>
                <a:cs typeface="Calibri" panose="020F0502020204030204" pitchFamily="34" charset="0"/>
              </a:rPr>
              <a:t>Grammar, Punctuation &amp; Spelling - Paper 2 -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Monday 13</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endParaRPr lang="sv-SE" sz="1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0"/>
              </a:spcBef>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Twentieth Century"/>
              </a:rPr>
              <a:t>English Reading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Tuesday 14</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p>
          <a:p>
            <a:pPr lvl="1">
              <a:lnSpc>
                <a:spcPct val="1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1 (Arithmetic)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p>
          <a:p>
            <a:pPr lvl="1">
              <a:lnSpc>
                <a:spcPct val="1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2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Wednesday 15</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3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Thursday 16</a:t>
            </a:r>
            <a:r>
              <a:rPr lang="en-GB" sz="1800" b="1"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 May</a:t>
            </a:r>
            <a:r>
              <a:rPr lang="en-GB" sz="1800" b="1"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marR="0" lvl="0" indent="-342900" algn="l" rtl="0">
              <a:lnSpc>
                <a:spcPct val="115000"/>
              </a:lnSpc>
              <a:spcBef>
                <a:spcPts val="0"/>
              </a:spcBef>
              <a:spcAft>
                <a:spcPts val="0"/>
              </a:spcAft>
              <a:buClr>
                <a:srgbClr val="595959"/>
              </a:buClr>
              <a:buSzPts val="1800"/>
              <a:buFont typeface="Nunito"/>
              <a:buChar char="●"/>
            </a:pPr>
            <a:r>
              <a:rPr lang="en-GB" sz="1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Writing is assessed using evidence collected throughout Year 6. There is no Year 6 SATs writing test. </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172" name="Google Shape;17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a:t>
            </a:fld>
            <a:endParaRPr/>
          </a:p>
        </p:txBody>
      </p:sp>
      <p:pic>
        <p:nvPicPr>
          <p:cNvPr id="4" name="Google Shape;165;p1">
            <a:extLst>
              <a:ext uri="{FF2B5EF4-FFF2-40B4-BE49-F238E27FC236}">
                <a16:creationId xmlns:a16="http://schemas.microsoft.com/office/drawing/2014/main" id="{BEED7C4F-785A-85E6-D3CF-2800DF315BAA}"/>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5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5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5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500"/>
                                        <p:tgtEl>
                                          <p:spTgt spid="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Effect transition="in" filter="fade">
                                      <p:cBhvr>
                                        <p:cTn id="27" dur="500"/>
                                        <p:tgtEl>
                                          <p:spTgt spid="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Effect transition="in" filter="fade">
                                      <p:cBhvr>
                                        <p:cTn id="32" dur="500"/>
                                        <p:tgtEl>
                                          <p:spTgt spid="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1">
                                            <p:txEl>
                                              <p:pRg st="6" end="6"/>
                                            </p:txEl>
                                          </p:spTgt>
                                        </p:tgtEl>
                                        <p:attrNameLst>
                                          <p:attrName>style.visibility</p:attrName>
                                        </p:attrNameLst>
                                      </p:cBhvr>
                                      <p:to>
                                        <p:strVal val="visible"/>
                                      </p:to>
                                    </p:set>
                                    <p:animEffect transition="in" filter="fade">
                                      <p:cBhvr>
                                        <p:cTn id="37" dur="500"/>
                                        <p:tgtEl>
                                          <p:spTgt spid="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1">
                                            <p:txEl>
                                              <p:pRg st="8" end="8"/>
                                            </p:txEl>
                                          </p:spTgt>
                                        </p:tgtEl>
                                        <p:attrNameLst>
                                          <p:attrName>style.visibility</p:attrName>
                                        </p:attrNameLst>
                                      </p:cBhvr>
                                      <p:to>
                                        <p:strVal val="visible"/>
                                      </p:to>
                                    </p:set>
                                    <p:animEffect transition="in" filter="fade">
                                      <p:cBhvr>
                                        <p:cTn id="42" dur="500"/>
                                        <p:tgtEl>
                                          <p:spTgt spid="1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1">
                                            <p:txEl>
                                              <p:pRg st="7" end="7"/>
                                            </p:txEl>
                                          </p:spTgt>
                                        </p:tgtEl>
                                        <p:attrNameLst>
                                          <p:attrName>style.visibility</p:attrName>
                                        </p:attrNameLst>
                                      </p:cBhvr>
                                      <p:to>
                                        <p:strVal val="visible"/>
                                      </p:to>
                                    </p:set>
                                    <p:animEffect transition="in" filter="fade">
                                      <p:cBhvr>
                                        <p:cTn id="47" dur="500"/>
                                        <p:tgtEl>
                                          <p:spTgt spid="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MATHS PAPERS 2 (REASONING)</a:t>
            </a:r>
            <a:endParaRPr sz="2400" dirty="0"/>
          </a:p>
        </p:txBody>
      </p:sp>
      <p:sp>
        <p:nvSpPr>
          <p:cNvPr id="343" name="Google Shape;343;p20"/>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 </a:t>
            </a:r>
          </a:p>
        </p:txBody>
      </p:sp>
      <p:sp>
        <p:nvSpPr>
          <p:cNvPr id="344" name="Google Shape;34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20</a:t>
            </a:fld>
            <a:endParaRPr/>
          </a:p>
        </p:txBody>
      </p:sp>
      <p:pic>
        <p:nvPicPr>
          <p:cNvPr id="345" name="Google Shape;345;p20"/>
          <p:cNvPicPr preferRelativeResize="0"/>
          <p:nvPr/>
        </p:nvPicPr>
        <p:blipFill rotWithShape="1">
          <a:blip r:embed="rId3">
            <a:alphaModFix/>
          </a:blip>
          <a:srcRect/>
          <a:stretch/>
        </p:blipFill>
        <p:spPr>
          <a:xfrm>
            <a:off x="229850" y="1431237"/>
            <a:ext cx="3912670" cy="2413001"/>
          </a:xfrm>
          <a:prstGeom prst="rect">
            <a:avLst/>
          </a:prstGeom>
          <a:noFill/>
          <a:ln>
            <a:noFill/>
          </a:ln>
          <a:effectLst>
            <a:outerShdw blurRad="50800" dist="38100" dir="2700000" algn="tl" rotWithShape="0">
              <a:srgbClr val="000000">
                <a:alpha val="40000"/>
              </a:srgbClr>
            </a:outerShdw>
          </a:effectLst>
        </p:spPr>
      </p:pic>
      <p:pic>
        <p:nvPicPr>
          <p:cNvPr id="346" name="Google Shape;346;p20"/>
          <p:cNvPicPr preferRelativeResize="0"/>
          <p:nvPr/>
        </p:nvPicPr>
        <p:blipFill rotWithShape="1">
          <a:blip r:embed="rId4">
            <a:alphaModFix/>
          </a:blip>
          <a:srcRect/>
          <a:stretch/>
        </p:blipFill>
        <p:spPr>
          <a:xfrm>
            <a:off x="4478150" y="1306921"/>
            <a:ext cx="4466413" cy="2190023"/>
          </a:xfrm>
          <a:prstGeom prst="rect">
            <a:avLst/>
          </a:prstGeom>
          <a:noFill/>
          <a:ln>
            <a:noFill/>
          </a:ln>
          <a:effectLst>
            <a:outerShdw blurRad="50800" dist="38100" dir="2700000" algn="tl" rotWithShape="0">
              <a:srgbClr val="000000">
                <a:alpha val="40000"/>
              </a:srgbClr>
            </a:outerShdw>
          </a:effectLst>
        </p:spPr>
      </p:pic>
      <p:pic>
        <p:nvPicPr>
          <p:cNvPr id="3" name="Google Shape;165;p1">
            <a:extLst>
              <a:ext uri="{FF2B5EF4-FFF2-40B4-BE49-F238E27FC236}">
                <a16:creationId xmlns:a16="http://schemas.microsoft.com/office/drawing/2014/main" id="{721C6334-E56C-864F-0BFF-C8E474DD542B}"/>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kumimoji="0" lang="en-GB" sz="2400" b="1" i="0" u="sng" strike="noStrike" kern="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Twentieth Century"/>
              </a:rPr>
              <a:t>MATHS PAPERS 3 (REASONING)</a:t>
            </a:r>
            <a:endParaRPr lang="en-GB" dirty="0"/>
          </a:p>
        </p:txBody>
      </p:sp>
      <p:sp>
        <p:nvSpPr>
          <p:cNvPr id="352" name="Google Shape;352;p21"/>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353" name="Google Shape;35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21</a:t>
            </a:fld>
            <a:endParaRPr/>
          </a:p>
        </p:txBody>
      </p:sp>
      <p:pic>
        <p:nvPicPr>
          <p:cNvPr id="354" name="Google Shape;354;p21"/>
          <p:cNvPicPr preferRelativeResize="0"/>
          <p:nvPr/>
        </p:nvPicPr>
        <p:blipFill rotWithShape="1">
          <a:blip r:embed="rId3">
            <a:alphaModFix/>
          </a:blip>
          <a:srcRect/>
          <a:stretch/>
        </p:blipFill>
        <p:spPr>
          <a:xfrm>
            <a:off x="461025" y="1349634"/>
            <a:ext cx="3724476" cy="1959173"/>
          </a:xfrm>
          <a:prstGeom prst="rect">
            <a:avLst/>
          </a:prstGeom>
          <a:noFill/>
          <a:ln>
            <a:noFill/>
          </a:ln>
          <a:effectLst>
            <a:outerShdw blurRad="50800" dist="38100" dir="2700000" algn="tl" rotWithShape="0">
              <a:srgbClr val="000000">
                <a:alpha val="40000"/>
              </a:srgbClr>
            </a:outerShdw>
          </a:effectLst>
        </p:spPr>
      </p:pic>
      <p:pic>
        <p:nvPicPr>
          <p:cNvPr id="355" name="Google Shape;355;p21"/>
          <p:cNvPicPr preferRelativeResize="0"/>
          <p:nvPr/>
        </p:nvPicPr>
        <p:blipFill rotWithShape="1">
          <a:blip r:embed="rId4">
            <a:alphaModFix/>
          </a:blip>
          <a:srcRect/>
          <a:stretch/>
        </p:blipFill>
        <p:spPr>
          <a:xfrm>
            <a:off x="4820798" y="1128278"/>
            <a:ext cx="3974383" cy="2787230"/>
          </a:xfrm>
          <a:prstGeom prst="rect">
            <a:avLst/>
          </a:prstGeom>
          <a:noFill/>
          <a:ln>
            <a:noFill/>
          </a:ln>
          <a:effectLst>
            <a:outerShdw blurRad="50800" dist="38100" dir="2700000" algn="tl" rotWithShape="0">
              <a:srgbClr val="000000">
                <a:alpha val="40000"/>
              </a:srgbClr>
            </a:outerShdw>
          </a:effectLst>
        </p:spPr>
      </p:pic>
      <p:sp>
        <p:nvSpPr>
          <p:cNvPr id="356" name="Google Shape;356;p21"/>
          <p:cNvSpPr txBox="1"/>
          <p:nvPr/>
        </p:nvSpPr>
        <p:spPr>
          <a:xfrm>
            <a:off x="2926177" y="2928306"/>
            <a:ext cx="779182"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dirty="0">
                <a:solidFill>
                  <a:schemeClr val="dk1"/>
                </a:solidFill>
                <a:latin typeface="Twentieth Century"/>
                <a:ea typeface="Twentieth Century"/>
                <a:cs typeface="Twentieth Century"/>
                <a:sym typeface="Twentieth Century"/>
              </a:rPr>
              <a:t>2,250</a:t>
            </a:r>
            <a:endParaRPr sz="1200" b="0" i="0" u="sng" strike="noStrike" cap="none" dirty="0">
              <a:solidFill>
                <a:schemeClr val="dk1"/>
              </a:solidFill>
              <a:latin typeface="Twentieth Century"/>
              <a:ea typeface="Twentieth Century"/>
              <a:cs typeface="Twentieth Century"/>
              <a:sym typeface="Twentieth Century"/>
            </a:endParaRPr>
          </a:p>
        </p:txBody>
      </p:sp>
      <p:sp>
        <p:nvSpPr>
          <p:cNvPr id="357" name="Google Shape;357;p21"/>
          <p:cNvSpPr txBox="1"/>
          <p:nvPr/>
        </p:nvSpPr>
        <p:spPr>
          <a:xfrm>
            <a:off x="7432431" y="3540856"/>
            <a:ext cx="779182"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400</a:t>
            </a:r>
            <a:endParaRPr sz="1200" b="0" i="0" u="sng" strike="noStrike" cap="none">
              <a:solidFill>
                <a:schemeClr val="dk1"/>
              </a:solidFill>
              <a:latin typeface="Twentieth Century"/>
              <a:ea typeface="Twentieth Century"/>
              <a:cs typeface="Twentieth Century"/>
              <a:sym typeface="Twentieth Century"/>
            </a:endParaRPr>
          </a:p>
        </p:txBody>
      </p:sp>
      <p:pic>
        <p:nvPicPr>
          <p:cNvPr id="3" name="Google Shape;165;p1">
            <a:extLst>
              <a:ext uri="{FF2B5EF4-FFF2-40B4-BE49-F238E27FC236}">
                <a16:creationId xmlns:a16="http://schemas.microsoft.com/office/drawing/2014/main" id="{B1C8F5A0-557D-D256-F01C-C69A4737B2A7}"/>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2"/>
          <p:cNvPicPr preferRelativeResize="0"/>
          <p:nvPr/>
        </p:nvPicPr>
        <p:blipFill rotWithShape="1">
          <a:blip r:embed="rId3">
            <a:alphaModFix/>
          </a:blip>
          <a:srcRect/>
          <a:stretch/>
        </p:blipFill>
        <p:spPr>
          <a:xfrm>
            <a:off x="510902" y="1279868"/>
            <a:ext cx="3686070" cy="3580149"/>
          </a:xfrm>
          <a:prstGeom prst="rect">
            <a:avLst/>
          </a:prstGeom>
          <a:noFill/>
          <a:ln>
            <a:noFill/>
          </a:ln>
          <a:effectLst>
            <a:outerShdw blurRad="50800" dist="38100" dir="2700000" algn="tl" rotWithShape="0">
              <a:srgbClr val="000000">
                <a:alpha val="40000"/>
              </a:srgbClr>
            </a:outerShdw>
          </a:effectLst>
        </p:spPr>
      </p:pic>
      <p:sp>
        <p:nvSpPr>
          <p:cNvPr id="363" name="Google Shape;363;p22"/>
          <p:cNvSpPr txBox="1">
            <a:spLocks noGrp="1"/>
          </p:cNvSpPr>
          <p:nvPr>
            <p:ph type="title"/>
          </p:nvPr>
        </p:nvSpPr>
        <p:spPr>
          <a:xfrm>
            <a:off x="311700" y="104242"/>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kumimoji="0" lang="en-GB" sz="2400" b="1" i="0" u="sng" strike="noStrike" kern="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Twentieth Century"/>
              </a:rPr>
              <a:t>MATHS PAPERS 3 (REASONING)</a:t>
            </a:r>
            <a:endParaRPr sz="2400" dirty="0"/>
          </a:p>
        </p:txBody>
      </p:sp>
      <p:sp>
        <p:nvSpPr>
          <p:cNvPr id="364" name="Google Shape;364;p22"/>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 </a:t>
            </a:r>
          </a:p>
        </p:txBody>
      </p:sp>
      <p:sp>
        <p:nvSpPr>
          <p:cNvPr id="365" name="Google Shape;36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22</a:t>
            </a:fld>
            <a:endParaRPr/>
          </a:p>
        </p:txBody>
      </p:sp>
      <p:pic>
        <p:nvPicPr>
          <p:cNvPr id="366" name="Google Shape;366;p22"/>
          <p:cNvPicPr preferRelativeResize="0"/>
          <p:nvPr/>
        </p:nvPicPr>
        <p:blipFill rotWithShape="1">
          <a:blip r:embed="rId4">
            <a:alphaModFix/>
          </a:blip>
          <a:srcRect/>
          <a:stretch/>
        </p:blipFill>
        <p:spPr>
          <a:xfrm>
            <a:off x="4786388" y="1100254"/>
            <a:ext cx="3686070" cy="3162394"/>
          </a:xfrm>
          <a:prstGeom prst="rect">
            <a:avLst/>
          </a:prstGeom>
          <a:noFill/>
          <a:ln>
            <a:noFill/>
          </a:ln>
          <a:effectLst>
            <a:outerShdw blurRad="50800" dist="38100" dir="2700000" algn="tl" rotWithShape="0">
              <a:srgbClr val="000000">
                <a:alpha val="40000"/>
              </a:srgbClr>
            </a:outerShdw>
          </a:effectLst>
        </p:spPr>
      </p:pic>
      <p:pic>
        <p:nvPicPr>
          <p:cNvPr id="5" name="Google Shape;165;p1">
            <a:extLst>
              <a:ext uri="{FF2B5EF4-FFF2-40B4-BE49-F238E27FC236}">
                <a16:creationId xmlns:a16="http://schemas.microsoft.com/office/drawing/2014/main" id="{EC1F99A0-0ADC-2D66-0E82-B6114C3C7A7B}"/>
              </a:ext>
            </a:extLst>
          </p:cNvPr>
          <p:cNvPicPr preferRelativeResize="0"/>
          <p:nvPr/>
        </p:nvPicPr>
        <p:blipFill rotWithShape="1">
          <a:blip r:embed="rId5">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SUPPORTING YOUR CHILD IN PREPARING FOR THE SATs</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72" name="Google Shape;372;p23"/>
          <p:cNvSpPr txBox="1">
            <a:spLocks noGrp="1"/>
          </p:cNvSpPr>
          <p:nvPr>
            <p:ph type="body" idx="1"/>
          </p:nvPr>
        </p:nvSpPr>
        <p:spPr>
          <a:xfrm>
            <a:off x="165558" y="856194"/>
            <a:ext cx="8812884" cy="3592855"/>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Firstly, a positive attitude goes a long way. Give them as much encouragement and support as you can (but we don’t need to tell you that!)</a:t>
            </a: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TIPS:</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Don’t use past papers as they are used in school to prepare the children.</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Ensure that your child attends every day during SATs week.</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Talk to me if you have any concerns rather than worry your child.</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Encourage your child to talk to a teacher or trusted adult (including yourself) if they are anxious. Don’t  forget that a small amount of anxiety is normal and not harmful.</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Give your child a quiet, distraction free space to complete homework or study.</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Give you child time to go outside and reduce screen time.</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Ensure your child is eating and drinking well and getting a good amount of sleep.</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Plan something nice and fun for the weekend before and after SATs. This will help them to relax before SATs and give them something to look forward to after.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3" name="Google Shape;37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23</a:t>
            </a:fld>
            <a:endParaRPr/>
          </a:p>
        </p:txBody>
      </p:sp>
      <p:pic>
        <p:nvPicPr>
          <p:cNvPr id="2" name="Google Shape;165;p1">
            <a:extLst>
              <a:ext uri="{FF2B5EF4-FFF2-40B4-BE49-F238E27FC236}">
                <a16:creationId xmlns:a16="http://schemas.microsoft.com/office/drawing/2014/main" id="{BAAA8381-F468-D23B-BA2B-1A96427DCD86}"/>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SUPPORTING YOUR CHILD IN PREPARING FOR THE SATs</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79" name="Google Shape;379;p24"/>
          <p:cNvSpPr txBox="1">
            <a:spLocks noGrp="1"/>
          </p:cNvSpPr>
          <p:nvPr>
            <p:ph type="body" idx="1"/>
          </p:nvPr>
        </p:nvSpPr>
        <p:spPr>
          <a:xfrm>
            <a:off x="217850" y="1030444"/>
            <a:ext cx="8614450"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60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Further Tips:</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Go over key skills (Times tables, real world mental maths as you are shopping or cooking) is a good way to keep revision light.</a:t>
            </a:r>
          </a:p>
          <a:p>
            <a:pPr marL="457200" lvl="0" indent="-342900" algn="l" rtl="0">
              <a:lnSpc>
                <a:spcPct val="12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As we said before, avoid using past papers. There are plenty of free or inexpensive SATs practice materials for parents available.</a:t>
            </a:r>
          </a:p>
          <a:p>
            <a:pPr marL="457200" lvl="0" indent="-342900" algn="l" rtl="0">
              <a:lnSpc>
                <a:spcPct val="12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If you’re looking to support your child further with Maths at home, there are lots of good websites with free Year 6 revisions resources. Such as BBC revision or Oak National Academy. </a:t>
            </a:r>
          </a:p>
        </p:txBody>
      </p:sp>
      <p:sp>
        <p:nvSpPr>
          <p:cNvPr id="380" name="Google Shape;38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24</a:t>
            </a:fld>
            <a:endParaRPr/>
          </a:p>
        </p:txBody>
      </p:sp>
      <p:pic>
        <p:nvPicPr>
          <p:cNvPr id="2" name="Google Shape;165;p1">
            <a:extLst>
              <a:ext uri="{FF2B5EF4-FFF2-40B4-BE49-F238E27FC236}">
                <a16:creationId xmlns:a16="http://schemas.microsoft.com/office/drawing/2014/main" id="{AE78FEAD-3727-B939-0412-78993D154FEF}"/>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a:spLocks noGrp="1"/>
          </p:cNvSpPr>
          <p:nvPr>
            <p:ph type="title"/>
          </p:nvPr>
        </p:nvSpPr>
        <p:spPr>
          <a:xfrm>
            <a:off x="311700" y="139849"/>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THINGS TO REMEMBER ABOUT SATs</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86" name="Google Shape;386;p25"/>
          <p:cNvSpPr txBox="1">
            <a:spLocks noGrp="1"/>
          </p:cNvSpPr>
          <p:nvPr>
            <p:ph type="body" idx="1"/>
          </p:nvPr>
        </p:nvSpPr>
        <p:spPr>
          <a:xfrm>
            <a:off x="122841" y="935844"/>
            <a:ext cx="8776229"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SATs focus on what children know about Maths and English.</a:t>
            </a: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They will not reflect how talented they are at Science, Geography, Art, PE …. and they certainly won’t highlight all of their amazing personal characteristics.</a:t>
            </a: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SATs don’t tell the whole story.</a:t>
            </a:r>
            <a:endParaRPr sz="18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Their results will say if they did or did not meet a certain standard but not necessarily by what margin. These thresholds change each year according to the overall national performance, so what was classes as ‘meeting the expected standard, this year might not be the same as last year. </a:t>
            </a:r>
          </a:p>
          <a:p>
            <a:pPr marL="114300" lvl="0" indent="0" algn="l" rtl="0">
              <a:lnSpc>
                <a:spcPct val="120000"/>
              </a:lnSpc>
              <a:spcBef>
                <a:spcPts val="0"/>
              </a:spcBef>
              <a:spcAft>
                <a:spcPts val="0"/>
              </a:spcAft>
              <a:buSzPts val="1800"/>
              <a:buNone/>
            </a:pPr>
            <a:endPar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SATs are only four days out of the whole primary school career.</a:t>
            </a: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In reality, there’s one or two papers each day that last 30 to 60 minutes. </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387" name="Google Shape;38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25</a:t>
            </a:fld>
            <a:endParaRPr/>
          </a:p>
        </p:txBody>
      </p:sp>
      <p:pic>
        <p:nvPicPr>
          <p:cNvPr id="2" name="Google Shape;165;p1">
            <a:extLst>
              <a:ext uri="{FF2B5EF4-FFF2-40B4-BE49-F238E27FC236}">
                <a16:creationId xmlns:a16="http://schemas.microsoft.com/office/drawing/2014/main" id="{7A33F1E7-B176-F0C2-9CFA-33F7D9365E06}"/>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WHAT TO DO IF YOU ARE WORRIED ABOUT YOUR CHILD</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393" name="Google Shape;393;p26"/>
          <p:cNvSpPr txBox="1">
            <a:spLocks noGrp="1"/>
          </p:cNvSpPr>
          <p:nvPr>
            <p:ph type="body" idx="1"/>
          </p:nvPr>
        </p:nvSpPr>
        <p:spPr>
          <a:xfrm>
            <a:off x="311699" y="959738"/>
            <a:ext cx="8620029"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SATs often induce a certain degree of worry or anxiety but there is, of course, a tipping point. </a:t>
            </a: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SATs anxiety should not:</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AFFECT A CHILD’S APPETITE</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AFFECT A CHILD’S SLEEP</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AFFECT A CHILD’S PERSONALITY</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INDUCE PANIC, TEARS OR DISENGAGEMENT FROM LESSONS</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BE A REASON NOT TO ATTEND SCHOOL.</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If any of the above are evident, SATs may be causing an excessive degree of anxiety and may benefit from some additional support. This isn’t about removing the reality of SATs but rather equipping your 10 or 11 year old with the ability to better cope with the situation.</a:t>
            </a:r>
          </a:p>
        </p:txBody>
      </p:sp>
      <p:sp>
        <p:nvSpPr>
          <p:cNvPr id="394" name="Google Shape;39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26</a:t>
            </a:fld>
            <a:endParaRPr/>
          </a:p>
        </p:txBody>
      </p:sp>
      <p:pic>
        <p:nvPicPr>
          <p:cNvPr id="2" name="Google Shape;165;p1">
            <a:extLst>
              <a:ext uri="{FF2B5EF4-FFF2-40B4-BE49-F238E27FC236}">
                <a16:creationId xmlns:a16="http://schemas.microsoft.com/office/drawing/2014/main" id="{CF3D8303-4A3A-24EF-9A4C-0C22563E0503}"/>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WHAT TO DO IF YOU ARE WORRIED ABOUT YOUR CHILD</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400" name="Google Shape;400;p27"/>
          <p:cNvSpPr txBox="1">
            <a:spLocks noGrp="1"/>
          </p:cNvSpPr>
          <p:nvPr>
            <p:ph type="body" idx="1"/>
          </p:nvPr>
        </p:nvSpPr>
        <p:spPr>
          <a:xfrm>
            <a:off x="311700" y="982514"/>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TELL US</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Sometimes concerns present at home and not at school. If you notice a change in your child, talk to the school so that everyone concerned can offer the support needed.</a:t>
            </a:r>
          </a:p>
          <a:p>
            <a:pPr marL="114300" lvl="0" indent="0" algn="l" rtl="0">
              <a:lnSpc>
                <a:spcPct val="120000"/>
              </a:lnSpc>
              <a:spcBef>
                <a:spcPts val="0"/>
              </a:spcBef>
              <a:spcAft>
                <a:spcPts val="0"/>
              </a:spcAft>
              <a:buSzPts val="1800"/>
              <a:buNone/>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TALK TO YOUR CHILD</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Talk to your child about what aspect of SATs concerns them most. If you can help them pinpoint what is bothering them the most, you can take specific steps to help reassure them. </a:t>
            </a:r>
          </a:p>
          <a:p>
            <a:pPr marL="114300" lvl="0" indent="0" algn="l" rtl="0">
              <a:lnSpc>
                <a:spcPct val="120000"/>
              </a:lnSpc>
              <a:spcBef>
                <a:spcPts val="0"/>
              </a:spcBef>
              <a:spcAft>
                <a:spcPts val="0"/>
              </a:spcAft>
              <a:buSzPts val="1800"/>
              <a:buNone/>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ENCOURAGE YOUR CHILD TO TALK TO THEIR TEACHER</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SATs are obviously linked to school. Don't be surprised if your child would prefer seek reassurance from teachers over family members.</a:t>
            </a:r>
          </a:p>
          <a:p>
            <a:pPr marL="114300" lvl="0" indent="0" algn="l" rtl="0">
              <a:lnSpc>
                <a:spcPct val="120000"/>
              </a:lnSpc>
              <a:spcBef>
                <a:spcPts val="0"/>
              </a:spcBef>
              <a:spcAft>
                <a:spcPts val="0"/>
              </a:spcAft>
              <a:buSzPts val="1800"/>
              <a:buNone/>
            </a:pPr>
            <a:r>
              <a:rPr lang="en-GB" b="1" dirty="0">
                <a:solidFill>
                  <a:srgbClr val="0033CC"/>
                </a:solidFill>
                <a:latin typeface="Calibri" panose="020F0502020204030204" pitchFamily="34" charset="0"/>
                <a:ea typeface="Calibri" panose="020F0502020204030204" pitchFamily="34" charset="0"/>
                <a:cs typeface="Calibri" panose="020F0502020204030204" pitchFamily="34" charset="0"/>
              </a:rPr>
              <a:t>TRY NOT TO PROJECT YOUR OWN ANXIETIES OR VIEWS ABOUT THE SATs</a:t>
            </a:r>
            <a:endParaRPr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Children can be very intuitive. If they see that you are anxious, this could add to their own anxieties.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01" name="Google Shape;40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27</a:t>
            </a:fld>
            <a:endParaRPr/>
          </a:p>
        </p:txBody>
      </p:sp>
      <p:pic>
        <p:nvPicPr>
          <p:cNvPr id="2" name="Google Shape;165;p1">
            <a:extLst>
              <a:ext uri="{FF2B5EF4-FFF2-40B4-BE49-F238E27FC236}">
                <a16:creationId xmlns:a16="http://schemas.microsoft.com/office/drawing/2014/main" id="{A5AFF221-8D66-8349-DEC0-890AC6B09786}"/>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8"/>
          <p:cNvSpPr txBox="1">
            <a:spLocks noGrp="1"/>
          </p:cNvSpPr>
          <p:nvPr>
            <p:ph type="title"/>
          </p:nvPr>
        </p:nvSpPr>
        <p:spPr>
          <a:xfrm>
            <a:off x="311700"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ADVICE FOR YEAR 6 CHILDREN</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407" name="Google Shape;407;p28"/>
          <p:cNvSpPr txBox="1">
            <a:spLocks noGrp="1"/>
          </p:cNvSpPr>
          <p:nvPr>
            <p:ph type="body" idx="1"/>
          </p:nvPr>
        </p:nvSpPr>
        <p:spPr>
          <a:xfrm>
            <a:off x="226208" y="1065354"/>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Listen to your teacher.</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The adults you work with want you to do your best.</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Get plenty of sleep and eat well, this will help your brain.</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Read all the questions carefully, this can help avoid silly mistakes.</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Check no pages are stuck together!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Don’t panic. There may be questions you think you can't answer. Take a deep breath. Read it again. You can always move on and go back to it later. It's often better to write something rather than nothing.</a:t>
            </a:r>
          </a:p>
          <a:p>
            <a:pPr marL="457200" lvl="0" indent="-342900" algn="l" rtl="0">
              <a:lnSpc>
                <a:spcPct val="120000"/>
              </a:lnSpc>
              <a:spcBef>
                <a:spcPts val="0"/>
              </a:spcBef>
              <a:spcAft>
                <a:spcPts val="0"/>
              </a:spcAft>
              <a:buSzPts val="1800"/>
              <a:buFont typeface="Nunito"/>
              <a:buChar char="●"/>
            </a:pPr>
            <a:r>
              <a:rPr lang="en-GB" dirty="0">
                <a:latin typeface="Calibri" panose="020F0502020204030204" pitchFamily="34" charset="0"/>
                <a:ea typeface="Calibri" panose="020F0502020204030204" pitchFamily="34" charset="0"/>
                <a:cs typeface="Calibri" panose="020F0502020204030204" pitchFamily="34" charset="0"/>
              </a:rPr>
              <a:t>Remember that the Year 6 SATs last for 4 days out of your whole life!</a:t>
            </a:r>
          </a:p>
          <a:p>
            <a:pPr marL="114300" lvl="0" indent="0" algn="l" rtl="0">
              <a:lnSpc>
                <a:spcPct val="12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14300" lvl="0" indent="0" rtl="0">
              <a:lnSpc>
                <a:spcPct val="120000"/>
              </a:lnSpc>
              <a:spcBef>
                <a:spcPts val="0"/>
              </a:spcBef>
              <a:spcAft>
                <a:spcPts val="0"/>
              </a:spcAft>
              <a:buSzPts val="1800"/>
              <a:buNone/>
            </a:pPr>
            <a:r>
              <a:rPr lang="en-GB" b="1" i="1" dirty="0">
                <a:solidFill>
                  <a:srgbClr val="0033CC"/>
                </a:solidFill>
                <a:latin typeface="Calibri" panose="020F0502020204030204" pitchFamily="34" charset="0"/>
                <a:ea typeface="Calibri" panose="020F0502020204030204" pitchFamily="34" charset="0"/>
                <a:cs typeface="Calibri" panose="020F0502020204030204" pitchFamily="34" charset="0"/>
              </a:rPr>
              <a:t>“STAY FOCUSED IN CLASS SO YOU DON’T HAVE LOADS OF EXTRA STUDYING TO DO AT HOME!”  </a:t>
            </a:r>
            <a:r>
              <a:rPr lang="en-GB" i="1" dirty="0">
                <a:solidFill>
                  <a:srgbClr val="0033CC"/>
                </a:solidFill>
                <a:latin typeface="Calibri" panose="020F0502020204030204" pitchFamily="34" charset="0"/>
                <a:ea typeface="Calibri" panose="020F0502020204030204" pitchFamily="34" charset="0"/>
                <a:cs typeface="Calibri" panose="020F0502020204030204" pitchFamily="34" charset="0"/>
              </a:rPr>
              <a:t>YEAR 7 PUPIL’S ADVICE.</a:t>
            </a:r>
            <a:endParaRPr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408" name="Google Shape;40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28</a:t>
            </a:fld>
            <a:endParaRPr/>
          </a:p>
        </p:txBody>
      </p:sp>
      <p:pic>
        <p:nvPicPr>
          <p:cNvPr id="2" name="Google Shape;165;p1">
            <a:extLst>
              <a:ext uri="{FF2B5EF4-FFF2-40B4-BE49-F238E27FC236}">
                <a16:creationId xmlns:a16="http://schemas.microsoft.com/office/drawing/2014/main" id="{76C2BB51-2A41-FABB-284C-1F48F16C3A9B}"/>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E448-6AEF-DE07-B4B0-D17FB550981C}"/>
              </a:ext>
            </a:extLst>
          </p:cNvPr>
          <p:cNvSpPr>
            <a:spLocks noGrp="1"/>
          </p:cNvSpPr>
          <p:nvPr>
            <p:ph type="title"/>
          </p:nvPr>
        </p:nvSpPr>
        <p:spPr>
          <a:xfrm>
            <a:off x="217850" y="207249"/>
            <a:ext cx="8520600" cy="499333"/>
          </a:xfrm>
        </p:spPr>
        <p:txBody>
          <a:bodyPr/>
          <a:lstStyle/>
          <a:p>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SATs 2024</a:t>
            </a:r>
          </a:p>
        </p:txBody>
      </p:sp>
      <p:sp>
        <p:nvSpPr>
          <p:cNvPr id="4" name="Slide Number Placeholder 3">
            <a:extLst>
              <a:ext uri="{FF2B5EF4-FFF2-40B4-BE49-F238E27FC236}">
                <a16:creationId xmlns:a16="http://schemas.microsoft.com/office/drawing/2014/main" id="{1D36B36E-D418-484C-62F6-057E6C0251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pic>
        <p:nvPicPr>
          <p:cNvPr id="5" name="Picture 4">
            <a:extLst>
              <a:ext uri="{FF2B5EF4-FFF2-40B4-BE49-F238E27FC236}">
                <a16:creationId xmlns:a16="http://schemas.microsoft.com/office/drawing/2014/main" id="{5CD2E18B-B2DF-9415-EABE-3F55EA654545}"/>
              </a:ext>
            </a:extLst>
          </p:cNvPr>
          <p:cNvPicPr>
            <a:picLocks noChangeAspect="1"/>
          </p:cNvPicPr>
          <p:nvPr/>
        </p:nvPicPr>
        <p:blipFill>
          <a:blip r:embed="rId2"/>
          <a:stretch>
            <a:fillRect/>
          </a:stretch>
        </p:blipFill>
        <p:spPr>
          <a:xfrm>
            <a:off x="217849" y="953059"/>
            <a:ext cx="8755215" cy="2862483"/>
          </a:xfrm>
          <a:prstGeom prst="rect">
            <a:avLst/>
          </a:prstGeom>
        </p:spPr>
      </p:pic>
      <p:pic>
        <p:nvPicPr>
          <p:cNvPr id="6" name="Google Shape;165;p1">
            <a:extLst>
              <a:ext uri="{FF2B5EF4-FFF2-40B4-BE49-F238E27FC236}">
                <a16:creationId xmlns:a16="http://schemas.microsoft.com/office/drawing/2014/main" id="{9641537A-9BCF-9A45-B6B3-F906F50F9725}"/>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extLst>
      <p:ext uri="{BB962C8B-B14F-4D97-AF65-F5344CB8AC3E}">
        <p14:creationId xmlns:p14="http://schemas.microsoft.com/office/powerpoint/2010/main" val="91027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WHEN AND HOW THE SATs ARE COMPLETED</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178" name="Google Shape;178;p3"/>
          <p:cNvSpPr txBox="1">
            <a:spLocks noGrp="1"/>
          </p:cNvSpPr>
          <p:nvPr>
            <p:ph type="body" idx="1"/>
          </p:nvPr>
        </p:nvSpPr>
        <p:spPr>
          <a:xfrm>
            <a:off x="217850" y="739302"/>
            <a:ext cx="8803308" cy="431751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The tests take place during normal school hours, under exam conditions. </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0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Children are NOT allowed to talk to each other from the moment the assessments are handed out until they are collected at the end of the test.</a:t>
            </a:r>
          </a:p>
          <a:p>
            <a:pPr marL="457200" lvl="0" indent="-342900" algn="l" rtl="0">
              <a:lnSpc>
                <a:spcPct val="10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After the tests are completed, the papers are sent away to be marked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EXTERNALLY</a:t>
            </a:r>
            <a:r>
              <a:rPr lang="en-GB" sz="1800" dirty="0">
                <a:latin typeface="Calibri" panose="020F0502020204030204" pitchFamily="34" charset="0"/>
                <a:ea typeface="Calibri" panose="020F0502020204030204" pitchFamily="34" charset="0"/>
                <a:cs typeface="Calibri" panose="020F0502020204030204" pitchFamily="34" charset="0"/>
              </a:rPr>
              <a:t>. </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0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The results are then sent to the school in July. </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00000"/>
              </a:lnSpc>
              <a:spcBef>
                <a:spcPts val="60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Each test last longer no longer than 60 minutes: </a:t>
            </a:r>
          </a:p>
          <a:p>
            <a:pPr lvl="1" indent="-342900">
              <a:lnSpc>
                <a:spcPct val="100000"/>
              </a:lnSpc>
              <a:spcBef>
                <a:spcPts val="600"/>
              </a:spcBef>
              <a:buSzPts val="1800"/>
              <a:buFont typeface="Courier New" panose="02070309020205020404" pitchFamily="49" charset="0"/>
              <a:buChar char="o"/>
            </a:pPr>
            <a:r>
              <a:rPr lang="sv-SE" sz="1800" dirty="0">
                <a:latin typeface="Calibri" panose="020F0502020204030204" pitchFamily="34" charset="0"/>
                <a:ea typeface="Calibri" panose="020F0502020204030204" pitchFamily="34" charset="0"/>
                <a:cs typeface="Calibri" panose="020F0502020204030204" pitchFamily="34" charset="0"/>
              </a:rPr>
              <a:t>Grammar, Punctuation &amp; Spelling - Paper 1 (Grammar/punctuation)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45 minutes </a:t>
            </a:r>
            <a:br>
              <a:rPr lang="sv-SE" sz="1800" dirty="0">
                <a:latin typeface="Calibri" panose="020F0502020204030204" pitchFamily="34" charset="0"/>
                <a:ea typeface="Calibri" panose="020F0502020204030204" pitchFamily="34" charset="0"/>
                <a:cs typeface="Calibri" panose="020F0502020204030204" pitchFamily="34" charset="0"/>
              </a:rPr>
            </a:br>
            <a:r>
              <a:rPr lang="sv-SE" sz="1800" dirty="0">
                <a:latin typeface="Calibri" panose="020F0502020204030204" pitchFamily="34" charset="0"/>
                <a:ea typeface="Calibri" panose="020F0502020204030204" pitchFamily="34" charset="0"/>
                <a:cs typeface="Calibri" panose="020F0502020204030204" pitchFamily="34" charset="0"/>
              </a:rPr>
              <a:t>Grammar, Punctuation &amp; Spelling - Paper 2 (Spelling)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15 minutes</a:t>
            </a:r>
            <a:endParaRPr lang="sv-SE" sz="1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600"/>
              </a:spcBef>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Twentieth Century"/>
              </a:rPr>
              <a:t>English Reading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60 minutes</a:t>
            </a:r>
            <a:endParaRPr lang="en-GB" sz="1800" b="1"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60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1 (Arithmetic)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30 minutes</a:t>
            </a:r>
            <a:endParaRPr lang="en-GB" sz="1800" b="1"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60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2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40 minutes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600"/>
              </a:spcBef>
            </a:pPr>
            <a:r>
              <a:rPr lang="en-US" sz="1800" dirty="0" err="1">
                <a:latin typeface="Calibri" panose="020F0502020204030204" pitchFamily="34" charset="0"/>
                <a:ea typeface="Calibri" panose="020F0502020204030204" pitchFamily="34" charset="0"/>
                <a:cs typeface="Calibri" panose="020F0502020204030204" pitchFamily="34" charset="0"/>
              </a:rPr>
              <a:t>Maths</a:t>
            </a:r>
            <a:r>
              <a:rPr lang="en-US" sz="1800" dirty="0">
                <a:latin typeface="Calibri" panose="020F0502020204030204" pitchFamily="34" charset="0"/>
                <a:ea typeface="Calibri" panose="020F0502020204030204" pitchFamily="34" charset="0"/>
                <a:cs typeface="Calibri" panose="020F0502020204030204" pitchFamily="34" charset="0"/>
              </a:rPr>
              <a:t> Paper 3 (Reasoning) - </a:t>
            </a:r>
            <a:r>
              <a:rPr lang="en-GB" sz="1800" b="1" dirty="0">
                <a:solidFill>
                  <a:srgbClr val="0033CC"/>
                </a:solidFill>
                <a:latin typeface="Calibri" panose="020F0502020204030204" pitchFamily="34" charset="0"/>
                <a:ea typeface="Calibri" panose="020F0502020204030204" pitchFamily="34" charset="0"/>
                <a:cs typeface="Calibri" panose="020F0502020204030204" pitchFamily="34" charset="0"/>
              </a:rPr>
              <a:t>40 minutes </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179" name="Google Shape;17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3</a:t>
            </a:fld>
            <a:endParaRPr/>
          </a:p>
        </p:txBody>
      </p:sp>
      <p:pic>
        <p:nvPicPr>
          <p:cNvPr id="2" name="Google Shape;165;p1">
            <a:extLst>
              <a:ext uri="{FF2B5EF4-FFF2-40B4-BE49-F238E27FC236}">
                <a16:creationId xmlns:a16="http://schemas.microsoft.com/office/drawing/2014/main" id="{9A865956-F7EA-B34F-3CAA-7CFC2F8D8ACB}"/>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5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5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5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500"/>
                                        <p:tgtEl>
                                          <p:spTgt spid="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Effect transition="in" filter="fade">
                                      <p:cBhvr>
                                        <p:cTn id="32" dur="500"/>
                                        <p:tgtEl>
                                          <p:spTgt spid="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Effect transition="in" filter="fade">
                                      <p:cBhvr>
                                        <p:cTn id="37" dur="500"/>
                                        <p:tgtEl>
                                          <p:spTgt spid="1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
                                            <p:txEl>
                                              <p:pRg st="7" end="7"/>
                                            </p:txEl>
                                          </p:spTgt>
                                        </p:tgtEl>
                                        <p:attrNameLst>
                                          <p:attrName>style.visibility</p:attrName>
                                        </p:attrNameLst>
                                      </p:cBhvr>
                                      <p:to>
                                        <p:strVal val="visible"/>
                                      </p:to>
                                    </p:set>
                                    <p:animEffect transition="in" filter="fade">
                                      <p:cBhvr>
                                        <p:cTn id="42" dur="500"/>
                                        <p:tgtEl>
                                          <p:spTgt spid="17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
                                            <p:txEl>
                                              <p:pRg st="8" end="8"/>
                                            </p:txEl>
                                          </p:spTgt>
                                        </p:tgtEl>
                                        <p:attrNameLst>
                                          <p:attrName>style.visibility</p:attrName>
                                        </p:attrNameLst>
                                      </p:cBhvr>
                                      <p:to>
                                        <p:strVal val="visible"/>
                                      </p:to>
                                    </p:set>
                                    <p:animEffect transition="in" filter="fade">
                                      <p:cBhvr>
                                        <p:cTn id="47" dur="500"/>
                                        <p:tgtEl>
                                          <p:spTgt spid="17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8">
                                            <p:txEl>
                                              <p:pRg st="9" end="9"/>
                                            </p:txEl>
                                          </p:spTgt>
                                        </p:tgtEl>
                                        <p:attrNameLst>
                                          <p:attrName>style.visibility</p:attrName>
                                        </p:attrNameLst>
                                      </p:cBhvr>
                                      <p:to>
                                        <p:strVal val="visible"/>
                                      </p:to>
                                    </p:set>
                                    <p:animEffect transition="in" filter="fade">
                                      <p:cBhvr>
                                        <p:cTn id="52" dur="500"/>
                                        <p:tgtEl>
                                          <p:spTgt spid="1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311700" y="86683"/>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THE RESULTS</a:t>
            </a:r>
            <a:endParaRPr sz="24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185" name="Google Shape;185;p4"/>
          <p:cNvSpPr txBox="1">
            <a:spLocks noGrp="1"/>
          </p:cNvSpPr>
          <p:nvPr>
            <p:ph type="body" idx="1"/>
          </p:nvPr>
        </p:nvSpPr>
        <p:spPr>
          <a:xfrm>
            <a:off x="179614" y="739302"/>
            <a:ext cx="8841544"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Tests are marked externally, once marked, the tests will be given the following scores: </a:t>
            </a:r>
          </a:p>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A Raw Score (Total number of marks achieved for each paper);</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A Scaled Score (See below);</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1800" dirty="0">
                <a:latin typeface="Calibri" panose="020F0502020204030204" pitchFamily="34" charset="0"/>
                <a:ea typeface="Calibri" panose="020F0502020204030204" pitchFamily="34" charset="0"/>
                <a:cs typeface="Calibri" panose="020F0502020204030204" pitchFamily="34" charset="0"/>
              </a:rPr>
              <a:t>A Judgement on if the National Standard has been met. </a:t>
            </a:r>
            <a:endParaRPr sz="1800" dirty="0">
              <a:latin typeface="Calibri" panose="020F0502020204030204" pitchFamily="34" charset="0"/>
              <a:ea typeface="Calibri" panose="020F0502020204030204" pitchFamily="34" charset="0"/>
              <a:cs typeface="Calibri" panose="020F0502020204030204" pitchFamily="34" charset="0"/>
            </a:endParaRPr>
          </a:p>
          <a:p>
            <a:pPr marL="457200" lvl="0" indent="-228600" algn="l" rtl="0">
              <a:lnSpc>
                <a:spcPct val="120000"/>
              </a:lnSpc>
              <a:spcBef>
                <a:spcPts val="0"/>
              </a:spcBef>
              <a:spcAft>
                <a:spcPts val="0"/>
              </a:spcAft>
              <a:buSzPts val="1800"/>
              <a:buFont typeface="Nunito"/>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After marking each test, the external marker will convert raw score to a scaled score. Even though the tests are made to the same standard each year, the questions must be different. This means the difficulty of the tests may vary. Scaled score ensures an accurate comparison of performance over time. </a:t>
            </a: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latin typeface="Calibri" panose="020F0502020204030204" pitchFamily="34" charset="0"/>
                <a:ea typeface="Calibri" panose="020F0502020204030204" pitchFamily="34" charset="0"/>
                <a:cs typeface="Calibri" panose="020F0502020204030204" pitchFamily="34" charset="0"/>
              </a:rPr>
              <a:t>Scaled Scores range from 80 to 120. </a:t>
            </a:r>
            <a:endParaRPr sz="18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800" dirty="0">
                <a:solidFill>
                  <a:srgbClr val="283593"/>
                </a:solidFill>
                <a:latin typeface="Calibri" panose="020F0502020204030204" pitchFamily="34" charset="0"/>
                <a:ea typeface="Calibri" panose="020F0502020204030204" pitchFamily="34" charset="0"/>
                <a:cs typeface="Calibri" panose="020F0502020204030204" pitchFamily="34" charset="0"/>
              </a:rPr>
              <a:t>A Scaled Score of 100 or more shows the pupils is meeting the National Standard.</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186" name="Google Shape;18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4</a:t>
            </a:fld>
            <a:endParaRPr/>
          </a:p>
        </p:txBody>
      </p:sp>
      <p:pic>
        <p:nvPicPr>
          <p:cNvPr id="2" name="Google Shape;165;p1">
            <a:extLst>
              <a:ext uri="{FF2B5EF4-FFF2-40B4-BE49-F238E27FC236}">
                <a16:creationId xmlns:a16="http://schemas.microsoft.com/office/drawing/2014/main" id="{D7B98201-E27F-9996-74AB-BA1BF0494BC6}"/>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0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SPELLING, PUNCTUATION AND GRAMMAR: Monday 13th May </a:t>
            </a:r>
            <a:endParaRPr sz="2000" b="1" u="sng"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192" name="Google Shape;192;p5"/>
          <p:cNvSpPr txBox="1">
            <a:spLocks noGrp="1"/>
          </p:cNvSpPr>
          <p:nvPr>
            <p:ph type="body" idx="1"/>
          </p:nvPr>
        </p:nvSpPr>
        <p:spPr>
          <a:xfrm>
            <a:off x="311700" y="978506"/>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2000" dirty="0">
                <a:latin typeface="Calibri" panose="020F0502020204030204" pitchFamily="34" charset="0"/>
                <a:ea typeface="Calibri" panose="020F0502020204030204" pitchFamily="34" charset="0"/>
                <a:cs typeface="Calibri" panose="020F0502020204030204" pitchFamily="34" charset="0"/>
              </a:rPr>
              <a:t>Spelling, Punctuation and Grammar consists of two papers.</a:t>
            </a:r>
            <a:endParaRPr sz="20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2000" dirty="0">
                <a:latin typeface="Calibri" panose="020F0502020204030204" pitchFamily="34" charset="0"/>
                <a:ea typeface="Calibri" panose="020F0502020204030204" pitchFamily="34" charset="0"/>
                <a:cs typeface="Calibri" panose="020F0502020204030204" pitchFamily="34" charset="0"/>
              </a:rPr>
              <a:t>Paper 1 focuses on all three elements (Spelling, Punctuation and Grammar.) The paper lasts for </a:t>
            </a:r>
            <a:r>
              <a:rPr lang="en-GB" sz="2000" b="1" dirty="0">
                <a:solidFill>
                  <a:srgbClr val="0033CC"/>
                </a:solidFill>
                <a:latin typeface="Calibri" panose="020F0502020204030204" pitchFamily="34" charset="0"/>
                <a:ea typeface="Calibri" panose="020F0502020204030204" pitchFamily="34" charset="0"/>
                <a:cs typeface="Calibri" panose="020F0502020204030204" pitchFamily="34" charset="0"/>
              </a:rPr>
              <a:t>45 minutes.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228600" algn="l" rtl="0">
              <a:lnSpc>
                <a:spcPct val="120000"/>
              </a:lnSpc>
              <a:spcBef>
                <a:spcPts val="0"/>
              </a:spcBef>
              <a:spcAft>
                <a:spcPts val="0"/>
              </a:spcAft>
              <a:buSzPts val="1800"/>
              <a:buFont typeface="Nunito"/>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2000" dirty="0">
                <a:latin typeface="Calibri" panose="020F0502020204030204" pitchFamily="34" charset="0"/>
                <a:ea typeface="Calibri" panose="020F0502020204030204" pitchFamily="34" charset="0"/>
                <a:cs typeface="Calibri" panose="020F0502020204030204" pitchFamily="34" charset="0"/>
              </a:rPr>
              <a:t>Paper 2 consists of a Spelling test only. It should take approximately </a:t>
            </a:r>
            <a:r>
              <a:rPr lang="en-GB" sz="2000" b="1" dirty="0">
                <a:solidFill>
                  <a:srgbClr val="0033CC"/>
                </a:solidFill>
                <a:latin typeface="Calibri" panose="020F0502020204030204" pitchFamily="34" charset="0"/>
                <a:ea typeface="Calibri" panose="020F0502020204030204" pitchFamily="34" charset="0"/>
                <a:cs typeface="Calibri" panose="020F0502020204030204" pitchFamily="34" charset="0"/>
              </a:rPr>
              <a:t>15 minutes</a:t>
            </a:r>
            <a:r>
              <a:rPr lang="en-GB" sz="2000" dirty="0">
                <a:latin typeface="Calibri" panose="020F0502020204030204" pitchFamily="34" charset="0"/>
                <a:ea typeface="Calibri" panose="020F0502020204030204" pitchFamily="34" charset="0"/>
                <a:cs typeface="Calibri" panose="020F0502020204030204" pitchFamily="34" charset="0"/>
              </a:rPr>
              <a:t>, although this is not a set amount of time (pupils should be given time as much time as they need to complete the test.)</a:t>
            </a:r>
          </a:p>
        </p:txBody>
      </p:sp>
      <p:sp>
        <p:nvSpPr>
          <p:cNvPr id="193" name="Google Shape;19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latin typeface="Calibri" panose="020F0502020204030204" pitchFamily="34" charset="0"/>
                <a:ea typeface="Calibri" panose="020F0502020204030204" pitchFamily="34" charset="0"/>
                <a:cs typeface="Calibri" panose="020F0502020204030204" pitchFamily="34" charset="0"/>
              </a:rPr>
              <a:t>5</a:t>
            </a:fld>
            <a:endParaRPr>
              <a:latin typeface="Calibri" panose="020F0502020204030204" pitchFamily="34" charset="0"/>
              <a:ea typeface="Calibri" panose="020F0502020204030204" pitchFamily="34" charset="0"/>
              <a:cs typeface="Calibri" panose="020F0502020204030204" pitchFamily="34" charset="0"/>
            </a:endParaRPr>
          </a:p>
        </p:txBody>
      </p:sp>
      <p:pic>
        <p:nvPicPr>
          <p:cNvPr id="2" name="Google Shape;165;p1">
            <a:extLst>
              <a:ext uri="{FF2B5EF4-FFF2-40B4-BE49-F238E27FC236}">
                <a16:creationId xmlns:a16="http://schemas.microsoft.com/office/drawing/2014/main" id="{E11C2361-9285-F466-5515-26BC3CCAF7E4}"/>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SPELLING, PUNCTUATION AND GRAMMAR: Paper 1</a:t>
            </a:r>
            <a:endParaRPr sz="2400" dirty="0"/>
          </a:p>
        </p:txBody>
      </p:sp>
      <p:sp>
        <p:nvSpPr>
          <p:cNvPr id="199" name="Google Shape;199;p6"/>
          <p:cNvSpPr txBox="1">
            <a:spLocks noGrp="1"/>
          </p:cNvSpPr>
          <p:nvPr>
            <p:ph type="body" idx="1"/>
          </p:nvPr>
        </p:nvSpPr>
        <p:spPr>
          <a:xfrm>
            <a:off x="150451" y="786609"/>
            <a:ext cx="8843098" cy="3829573"/>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700" dirty="0">
                <a:latin typeface="Calibri" panose="020F0502020204030204" pitchFamily="34" charset="0"/>
                <a:ea typeface="Calibri" panose="020F0502020204030204" pitchFamily="34" charset="0"/>
                <a:cs typeface="Calibri" panose="020F0502020204030204" pitchFamily="34" charset="0"/>
              </a:rPr>
              <a:t>The children have been working hard on developing and securing their knowledge of the technical vocabulary needed in this test.</a:t>
            </a:r>
          </a:p>
          <a:p>
            <a:pPr marL="114300" lvl="0" indent="0" algn="l" rtl="0">
              <a:lnSpc>
                <a:spcPct val="120000"/>
              </a:lnSpc>
              <a:spcBef>
                <a:spcPts val="0"/>
              </a:spcBef>
              <a:spcAft>
                <a:spcPts val="0"/>
              </a:spcAft>
              <a:buSzPts val="1800"/>
              <a:buNone/>
            </a:pPr>
            <a:endParaRPr sz="17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700" dirty="0">
                <a:latin typeface="Calibri" panose="020F0502020204030204" pitchFamily="34" charset="0"/>
                <a:ea typeface="Calibri" panose="020F0502020204030204" pitchFamily="34" charset="0"/>
                <a:cs typeface="Calibri" panose="020F0502020204030204" pitchFamily="34" charset="0"/>
              </a:rPr>
              <a:t>This test focuses on:</a:t>
            </a:r>
            <a:endParaRPr sz="17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Grammatical </a:t>
            </a: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Terms/Word Classes;</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Functions of Sentences </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Combining words, phrases and clauses;</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Verb forms, tenses and consistency;</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Punctuation;</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Vocabulary;</a:t>
            </a:r>
          </a:p>
          <a:p>
            <a:pPr marL="457200" lvl="0" indent="-342900" algn="l" rtl="0">
              <a:lnSpc>
                <a:spcPct val="120000"/>
              </a:lnSpc>
              <a:spcBef>
                <a:spcPts val="0"/>
              </a:spcBef>
              <a:spcAft>
                <a:spcPts val="0"/>
              </a:spcAft>
              <a:buSzPts val="1800"/>
              <a:buFont typeface="Nunito"/>
              <a:buChar char="●"/>
            </a:pPr>
            <a:r>
              <a:rPr lang="en-GB" sz="1700" dirty="0">
                <a:solidFill>
                  <a:srgbClr val="0033CC"/>
                </a:solidFill>
                <a:latin typeface="Calibri" panose="020F0502020204030204" pitchFamily="34" charset="0"/>
                <a:ea typeface="Calibri" panose="020F0502020204030204" pitchFamily="34" charset="0"/>
                <a:cs typeface="Calibri" panose="020F0502020204030204" pitchFamily="34" charset="0"/>
              </a:rPr>
              <a:t>Standard English and formality.</a:t>
            </a:r>
          </a:p>
          <a:p>
            <a:pPr marL="114300" lvl="0" indent="0" algn="l" rtl="0">
              <a:lnSpc>
                <a:spcPct val="120000"/>
              </a:lnSpc>
              <a:spcBef>
                <a:spcPts val="0"/>
              </a:spcBef>
              <a:spcAft>
                <a:spcPts val="0"/>
              </a:spcAft>
              <a:buSzPts val="1800"/>
              <a:buNone/>
            </a:pPr>
            <a:endParaRPr sz="17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700" dirty="0">
                <a:latin typeface="Calibri" panose="020F0502020204030204" pitchFamily="34" charset="0"/>
                <a:ea typeface="Calibri" panose="020F0502020204030204" pitchFamily="34" charset="0"/>
                <a:cs typeface="Calibri" panose="020F0502020204030204" pitchFamily="34" charset="0"/>
              </a:rPr>
              <a:t>This test requires a range of answer types but does not require longer formal answers.</a:t>
            </a:r>
            <a:endParaRPr sz="1700" dirty="0">
              <a:latin typeface="Calibri" panose="020F0502020204030204" pitchFamily="34" charset="0"/>
              <a:ea typeface="Calibri" panose="020F0502020204030204" pitchFamily="34" charset="0"/>
              <a:cs typeface="Calibri" panose="020F0502020204030204" pitchFamily="34" charset="0"/>
            </a:endParaRPr>
          </a:p>
        </p:txBody>
      </p:sp>
      <p:sp>
        <p:nvSpPr>
          <p:cNvPr id="200" name="Google Shape;20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6</a:t>
            </a:fld>
            <a:endParaRPr/>
          </a:p>
        </p:txBody>
      </p:sp>
      <p:pic>
        <p:nvPicPr>
          <p:cNvPr id="2" name="Google Shape;165;p1">
            <a:extLst>
              <a:ext uri="{FF2B5EF4-FFF2-40B4-BE49-F238E27FC236}">
                <a16:creationId xmlns:a16="http://schemas.microsoft.com/office/drawing/2014/main" id="{8BF0E9DD-6CC6-411C-4A3E-9E364C329000}"/>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SPELLING, PUNCTUATION AND GRAMMAR: Paper 1</a:t>
            </a:r>
            <a:endParaRPr sz="2400" dirty="0"/>
          </a:p>
        </p:txBody>
      </p:sp>
      <p:sp>
        <p:nvSpPr>
          <p:cNvPr id="206" name="Google Shape;206;p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207" name="Google Shape;20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7</a:t>
            </a:fld>
            <a:endParaRPr/>
          </a:p>
        </p:txBody>
      </p:sp>
      <p:pic>
        <p:nvPicPr>
          <p:cNvPr id="208" name="Google Shape;208;p7"/>
          <p:cNvPicPr preferRelativeResize="0"/>
          <p:nvPr/>
        </p:nvPicPr>
        <p:blipFill rotWithShape="1">
          <a:blip r:embed="rId3">
            <a:alphaModFix/>
          </a:blip>
          <a:srcRect/>
          <a:stretch/>
        </p:blipFill>
        <p:spPr>
          <a:xfrm>
            <a:off x="2985411" y="3115972"/>
            <a:ext cx="4033105" cy="1744045"/>
          </a:xfrm>
          <a:prstGeom prst="rect">
            <a:avLst/>
          </a:prstGeom>
          <a:noFill/>
          <a:ln>
            <a:noFill/>
          </a:ln>
          <a:effectLst>
            <a:outerShdw blurRad="50800" dist="38100" dir="2700000" algn="tl" rotWithShape="0">
              <a:srgbClr val="000000">
                <a:alpha val="40000"/>
              </a:srgbClr>
            </a:outerShdw>
          </a:effectLst>
        </p:spPr>
      </p:pic>
      <p:pic>
        <p:nvPicPr>
          <p:cNvPr id="209" name="Google Shape;209;p7"/>
          <p:cNvPicPr preferRelativeResize="0"/>
          <p:nvPr/>
        </p:nvPicPr>
        <p:blipFill rotWithShape="1">
          <a:blip r:embed="rId4">
            <a:alphaModFix/>
          </a:blip>
          <a:srcRect/>
          <a:stretch/>
        </p:blipFill>
        <p:spPr>
          <a:xfrm>
            <a:off x="445045" y="1271355"/>
            <a:ext cx="4033105" cy="1734975"/>
          </a:xfrm>
          <a:prstGeom prst="rect">
            <a:avLst/>
          </a:prstGeom>
          <a:noFill/>
          <a:ln>
            <a:noFill/>
          </a:ln>
          <a:effectLst>
            <a:outerShdw blurRad="50800" dist="38100" dir="2700000" algn="tl" rotWithShape="0">
              <a:srgbClr val="000000">
                <a:alpha val="40000"/>
              </a:srgbClr>
            </a:outerShdw>
          </a:effectLst>
        </p:spPr>
      </p:pic>
      <p:pic>
        <p:nvPicPr>
          <p:cNvPr id="210" name="Google Shape;210;p7"/>
          <p:cNvPicPr preferRelativeResize="0"/>
          <p:nvPr/>
        </p:nvPicPr>
        <p:blipFill rotWithShape="1">
          <a:blip r:embed="rId5">
            <a:alphaModFix/>
          </a:blip>
          <a:srcRect/>
          <a:stretch/>
        </p:blipFill>
        <p:spPr>
          <a:xfrm>
            <a:off x="4654068" y="1780883"/>
            <a:ext cx="4367090" cy="700967"/>
          </a:xfrm>
          <a:prstGeom prst="rect">
            <a:avLst/>
          </a:prstGeom>
          <a:noFill/>
          <a:ln>
            <a:noFill/>
          </a:ln>
          <a:effectLst>
            <a:outerShdw blurRad="50800" dist="38100" dir="2700000" algn="tl" rotWithShape="0">
              <a:srgbClr val="000000">
                <a:alpha val="40000"/>
              </a:srgbClr>
            </a:outerShdw>
          </a:effectLst>
        </p:spPr>
      </p:pic>
      <p:grpSp>
        <p:nvGrpSpPr>
          <p:cNvPr id="211" name="Google Shape;211;p7"/>
          <p:cNvGrpSpPr/>
          <p:nvPr/>
        </p:nvGrpSpPr>
        <p:grpSpPr>
          <a:xfrm>
            <a:off x="3001041" y="1994499"/>
            <a:ext cx="4414946" cy="2749439"/>
            <a:chOff x="3001041" y="1994499"/>
            <a:chExt cx="4414946" cy="2749439"/>
          </a:xfrm>
        </p:grpSpPr>
        <p:sp>
          <p:nvSpPr>
            <p:cNvPr id="212" name="Google Shape;212;p7"/>
            <p:cNvSpPr txBox="1"/>
            <p:nvPr/>
          </p:nvSpPr>
          <p:spPr>
            <a:xfrm>
              <a:off x="3001041" y="2266422"/>
              <a:ext cx="301807" cy="2697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dirty="0">
                  <a:solidFill>
                    <a:schemeClr val="dk1"/>
                  </a:solidFill>
                  <a:latin typeface="Twentieth Century"/>
                  <a:ea typeface="Twentieth Century"/>
                  <a:cs typeface="Twentieth Century"/>
                  <a:sym typeface="Twentieth Century"/>
                </a:rPr>
                <a:t>✔</a:t>
              </a:r>
              <a:endParaRPr sz="1200" b="0" i="0" u="sng" strike="noStrike" cap="none" dirty="0">
                <a:solidFill>
                  <a:schemeClr val="dk1"/>
                </a:solidFill>
                <a:latin typeface="Twentieth Century"/>
                <a:ea typeface="Twentieth Century"/>
                <a:cs typeface="Twentieth Century"/>
                <a:sym typeface="Twentieth Century"/>
              </a:endParaRPr>
            </a:p>
          </p:txBody>
        </p:sp>
        <p:sp>
          <p:nvSpPr>
            <p:cNvPr id="213" name="Google Shape;213;p7"/>
            <p:cNvSpPr txBox="1"/>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Twentieth Century"/>
                  <a:ea typeface="Twentieth Century"/>
                  <a:cs typeface="Twentieth Century"/>
                  <a:sym typeface="Twentieth Century"/>
                </a:rPr>
                <a:t>e.g. that, which</a:t>
              </a:r>
              <a:endParaRPr sz="1200" b="0" i="0" u="sng" strike="noStrike" cap="none">
                <a:solidFill>
                  <a:schemeClr val="dk1"/>
                </a:solidFill>
                <a:latin typeface="Twentieth Century"/>
                <a:ea typeface="Twentieth Century"/>
                <a:cs typeface="Twentieth Century"/>
                <a:sym typeface="Twentieth Century"/>
              </a:endParaRPr>
            </a:p>
          </p:txBody>
        </p:sp>
        <p:sp>
          <p:nvSpPr>
            <p:cNvPr id="214" name="Google Shape;214;p7"/>
            <p:cNvSpPr txBox="1"/>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2"/>
                </a:buClr>
                <a:buSzPts val="1800"/>
                <a:buFont typeface="Nunito"/>
                <a:buNone/>
              </a:pPr>
              <a:r>
                <a:rPr lang="en-GB" sz="1200" b="0" i="0" u="none" strike="noStrike" cap="none" dirty="0">
                  <a:solidFill>
                    <a:schemeClr val="dk1"/>
                  </a:solidFill>
                  <a:latin typeface="Twentieth Century"/>
                  <a:ea typeface="Twentieth Century"/>
                  <a:cs typeface="Twentieth Century"/>
                  <a:sym typeface="Twentieth Century"/>
                </a:rPr>
                <a:t>e.g. The first sentence is about two people and the second sentence is about three people.</a:t>
              </a:r>
              <a:endParaRPr sz="1200" b="0" i="0" u="sng" strike="noStrike" cap="none" dirty="0">
                <a:solidFill>
                  <a:schemeClr val="dk1"/>
                </a:solidFill>
                <a:latin typeface="Twentieth Century"/>
                <a:ea typeface="Twentieth Century"/>
                <a:cs typeface="Twentieth Century"/>
                <a:sym typeface="Twentieth Century"/>
              </a:endParaRPr>
            </a:p>
          </p:txBody>
        </p:sp>
      </p:grpSp>
      <p:pic>
        <p:nvPicPr>
          <p:cNvPr id="2" name="Google Shape;165;p1">
            <a:extLst>
              <a:ext uri="{FF2B5EF4-FFF2-40B4-BE49-F238E27FC236}">
                <a16:creationId xmlns:a16="http://schemas.microsoft.com/office/drawing/2014/main" id="{758A5E9E-AFEC-1386-A397-5691CD2C15A7}"/>
              </a:ext>
            </a:extLst>
          </p:cNvPr>
          <p:cNvPicPr preferRelativeResize="0"/>
          <p:nvPr/>
        </p:nvPicPr>
        <p:blipFill rotWithShape="1">
          <a:blip r:embed="rId6">
            <a:alphaModFix/>
          </a:blip>
          <a:srcRect/>
          <a:stretch/>
        </p:blipFill>
        <p:spPr>
          <a:xfrm>
            <a:off x="0" y="7109"/>
            <a:ext cx="590204" cy="799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Twentieth Century"/>
              <a:buNone/>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SPELLING, PUNCTUATION AND GRAMMAR: Paper 2</a:t>
            </a:r>
            <a:endParaRPr sz="2400" dirty="0"/>
          </a:p>
        </p:txBody>
      </p:sp>
      <p:sp>
        <p:nvSpPr>
          <p:cNvPr id="220" name="Google Shape;220;p8"/>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dirty="0">
                <a:latin typeface="Calibri" panose="020F0502020204030204" pitchFamily="34" charset="0"/>
                <a:ea typeface="Calibri" panose="020F0502020204030204" pitchFamily="34" charset="0"/>
                <a:cs typeface="Calibri" panose="020F0502020204030204" pitchFamily="34" charset="0"/>
              </a:rPr>
              <a:t>Paper 2 is a shorter paper that focuses solely on Spellings.</a:t>
            </a:r>
          </a:p>
          <a:p>
            <a:pPr marL="114300" lvl="0" indent="0" algn="l" rtl="0">
              <a:lnSpc>
                <a:spcPct val="120000"/>
              </a:lnSpc>
              <a:spcBef>
                <a:spcPts val="0"/>
              </a:spcBef>
              <a:spcAft>
                <a:spcPts val="0"/>
              </a:spcAft>
              <a:buSzPts val="180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b="1" dirty="0">
                <a:latin typeface="Calibri" panose="020F0502020204030204" pitchFamily="34" charset="0"/>
                <a:ea typeface="Calibri" panose="020F0502020204030204" pitchFamily="34" charset="0"/>
                <a:cs typeface="Calibri" panose="020F0502020204030204" pitchFamily="34" charset="0"/>
              </a:rPr>
              <a:t>Example Questions: </a:t>
            </a:r>
          </a:p>
        </p:txBody>
      </p:sp>
      <p:sp>
        <p:nvSpPr>
          <p:cNvPr id="221" name="Google Shape;22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8</a:t>
            </a:fld>
            <a:endParaRPr/>
          </a:p>
        </p:txBody>
      </p:sp>
      <p:pic>
        <p:nvPicPr>
          <p:cNvPr id="222" name="Google Shape;222;p8"/>
          <p:cNvPicPr preferRelativeResize="0"/>
          <p:nvPr/>
        </p:nvPicPr>
        <p:blipFill rotWithShape="1">
          <a:blip r:embed="rId3">
            <a:alphaModFix/>
          </a:blip>
          <a:srcRect/>
          <a:stretch/>
        </p:blipFill>
        <p:spPr>
          <a:xfrm>
            <a:off x="2528999" y="1577870"/>
            <a:ext cx="6209451" cy="3152072"/>
          </a:xfrm>
          <a:prstGeom prst="rect">
            <a:avLst/>
          </a:prstGeom>
          <a:noFill/>
          <a:ln>
            <a:noFill/>
          </a:ln>
          <a:effectLst>
            <a:outerShdw blurRad="50800" dist="38100" dir="2700000" algn="tl" rotWithShape="0">
              <a:srgbClr val="000000">
                <a:alpha val="40000"/>
              </a:srgbClr>
            </a:outerShdw>
          </a:effectLst>
        </p:spPr>
      </p:pic>
      <p:pic>
        <p:nvPicPr>
          <p:cNvPr id="2" name="Google Shape;165;p1">
            <a:extLst>
              <a:ext uri="{FF2B5EF4-FFF2-40B4-BE49-F238E27FC236}">
                <a16:creationId xmlns:a16="http://schemas.microsoft.com/office/drawing/2014/main" id="{176C3918-28C9-6650-50F8-1DAD4FBBAD93}"/>
              </a:ext>
            </a:extLst>
          </p:cNvPr>
          <p:cNvPicPr preferRelativeResize="0"/>
          <p:nvPr/>
        </p:nvPicPr>
        <p:blipFill rotWithShape="1">
          <a:blip r:embed="rId4">
            <a:alphaModFix/>
          </a:blip>
          <a:srcRect/>
          <a:stretch/>
        </p:blipFill>
        <p:spPr>
          <a:xfrm>
            <a:off x="0" y="7109"/>
            <a:ext cx="590204" cy="799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a:spLocks noGrp="1"/>
          </p:cNvSpPr>
          <p:nvPr>
            <p:ph type="title"/>
          </p:nvPr>
        </p:nvSpPr>
        <p:spPr>
          <a:xfrm>
            <a:off x="226208" y="158264"/>
            <a:ext cx="8520600" cy="434776"/>
          </a:xfrm>
          <a:prstGeom prst="rect">
            <a:avLst/>
          </a:prstGeom>
          <a:noFill/>
          <a:ln>
            <a:noFill/>
          </a:ln>
        </p:spPr>
        <p:txBody>
          <a:bodyPr spcFirstLastPara="1" wrap="square" lIns="91425" tIns="91425" rIns="91425" bIns="91425" anchor="t" anchorCtr="0">
            <a:noAutofit/>
          </a:bodyPr>
          <a:lstStyle/>
          <a:p>
            <a:pPr lvl="1" algn="ctr">
              <a:lnSpc>
                <a:spcPct val="100000"/>
              </a:lnSpc>
              <a:spcBef>
                <a:spcPts val="0"/>
              </a:spcBef>
            </a:pP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sym typeface="Twentieth Century"/>
              </a:rPr>
              <a:t>ENGLISH READING - </a:t>
            </a: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Tuesday 14</a:t>
            </a:r>
            <a:r>
              <a:rPr lang="en-GB" sz="2400" b="1" u="sng" baseline="30000" dirty="0">
                <a:solidFill>
                  <a:srgbClr val="0033CC"/>
                </a:solidFill>
                <a:latin typeface="Calibri" panose="020F0502020204030204" pitchFamily="34" charset="0"/>
                <a:ea typeface="Calibri" panose="020F0502020204030204" pitchFamily="34" charset="0"/>
                <a:cs typeface="Calibri" panose="020F0502020204030204" pitchFamily="34" charset="0"/>
              </a:rPr>
              <a:t>th</a:t>
            </a:r>
            <a:r>
              <a:rPr lang="en-GB" sz="2400" b="1" u="sng" dirty="0">
                <a:solidFill>
                  <a:srgbClr val="0033CC"/>
                </a:solidFill>
                <a:latin typeface="Calibri" panose="020F0502020204030204" pitchFamily="34" charset="0"/>
                <a:ea typeface="Calibri" panose="020F0502020204030204" pitchFamily="34" charset="0"/>
                <a:cs typeface="Calibri" panose="020F0502020204030204" pitchFamily="34" charset="0"/>
              </a:rPr>
              <a:t> May </a:t>
            </a:r>
          </a:p>
        </p:txBody>
      </p:sp>
      <p:sp>
        <p:nvSpPr>
          <p:cNvPr id="228" name="Google Shape;228;p9"/>
          <p:cNvSpPr txBox="1">
            <a:spLocks noGrp="1"/>
          </p:cNvSpPr>
          <p:nvPr>
            <p:ph type="body" idx="1"/>
          </p:nvPr>
        </p:nvSpPr>
        <p:spPr>
          <a:xfrm>
            <a:off x="76496" y="777567"/>
            <a:ext cx="8944662" cy="4279250"/>
          </a:xfrm>
          <a:prstGeom prst="rect">
            <a:avLst/>
          </a:prstGeom>
          <a:noFill/>
          <a:ln>
            <a:noFill/>
          </a:ln>
        </p:spPr>
        <p:txBody>
          <a:bodyPr spcFirstLastPara="1" wrap="square" lIns="91425" tIns="91425" rIns="91425" bIns="91425" anchor="t" anchorCtr="0">
            <a:noAutofit/>
          </a:bodyPr>
          <a:lstStyle/>
          <a:p>
            <a:pPr marL="114300" lvl="0" indent="0" algn="l" rtl="0">
              <a:lnSpc>
                <a:spcPct val="120000"/>
              </a:lnSpc>
              <a:spcBef>
                <a:spcPts val="0"/>
              </a:spcBef>
              <a:spcAft>
                <a:spcPts val="0"/>
              </a:spcAft>
              <a:buSzPts val="1800"/>
              <a:buNone/>
            </a:pPr>
            <a:r>
              <a:rPr lang="en-GB" sz="1500" dirty="0">
                <a:latin typeface="Calibri" panose="020F0502020204030204" pitchFamily="34" charset="0"/>
                <a:ea typeface="Calibri" panose="020F0502020204030204" pitchFamily="34" charset="0"/>
                <a:cs typeface="Calibri" panose="020F0502020204030204" pitchFamily="34" charset="0"/>
              </a:rPr>
              <a:t>There is one reading test that lasts for </a:t>
            </a: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60 MINUTES. </a:t>
            </a:r>
            <a:endParaRPr sz="15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500" dirty="0">
                <a:latin typeface="Calibri" panose="020F0502020204030204" pitchFamily="34" charset="0"/>
                <a:ea typeface="Calibri" panose="020F0502020204030204" pitchFamily="34" charset="0"/>
                <a:cs typeface="Calibri" panose="020F0502020204030204" pitchFamily="34" charset="0"/>
              </a:rPr>
              <a:t>The test is designed to measure if the children’s comprehension of age-appropriate reading material meets the National Standard. There are three different set </a:t>
            </a:r>
            <a:r>
              <a:rPr lang="en-GB" sz="1500" dirty="0" err="1">
                <a:latin typeface="Calibri" panose="020F0502020204030204" pitchFamily="34" charset="0"/>
                <a:ea typeface="Calibri" panose="020F0502020204030204" pitchFamily="34" charset="0"/>
                <a:cs typeface="Calibri" panose="020F0502020204030204" pitchFamily="34" charset="0"/>
              </a:rPr>
              <a:t>etxts</a:t>
            </a:r>
            <a:r>
              <a:rPr lang="en-GB" sz="1500" dirty="0">
                <a:latin typeface="Calibri" panose="020F0502020204030204" pitchFamily="34" charset="0"/>
                <a:ea typeface="Calibri" panose="020F0502020204030204" pitchFamily="34" charset="0"/>
                <a:cs typeface="Calibri" panose="020F0502020204030204" pitchFamily="34" charset="0"/>
              </a:rPr>
              <a:t> for children  to read. These could be any combination of </a:t>
            </a: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Non-Fiction, Fiction and/or Poetry.</a:t>
            </a:r>
            <a:endParaRPr sz="15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endParaRPr sz="1500" dirty="0">
              <a:latin typeface="Calibri" panose="020F0502020204030204" pitchFamily="34" charset="0"/>
              <a:ea typeface="Calibri" panose="020F0502020204030204" pitchFamily="34" charset="0"/>
              <a:cs typeface="Calibri" panose="020F0502020204030204" pitchFamily="34" charset="0"/>
            </a:endParaRPr>
          </a:p>
          <a:p>
            <a:pPr marL="114300" lvl="0" indent="0" algn="l" rtl="0">
              <a:lnSpc>
                <a:spcPct val="120000"/>
              </a:lnSpc>
              <a:spcBef>
                <a:spcPts val="0"/>
              </a:spcBef>
              <a:spcAft>
                <a:spcPts val="0"/>
              </a:spcAft>
              <a:buSzPts val="1800"/>
              <a:buNone/>
            </a:pPr>
            <a:r>
              <a:rPr lang="en-GB" sz="1500" dirty="0">
                <a:latin typeface="Calibri" panose="020F0502020204030204" pitchFamily="34" charset="0"/>
                <a:ea typeface="Calibri" panose="020F0502020204030204" pitchFamily="34" charset="0"/>
                <a:cs typeface="Calibri" panose="020F0502020204030204" pitchFamily="34" charset="0"/>
              </a:rPr>
              <a:t>The test covers the following areas (known as content domains):</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Give/explain the meaning of words in context;</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Retrieve and record information/identify key details from fiction and non-fiction;</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Summarise main ideas from more than one paragraph;</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Make inferences from the text/explain and justify inferences with evidence from the text;</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Predict what might happen from details stated and implied;</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Identify/explain how information/narrative content is related and contributes to meaning as a whole;</a:t>
            </a: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Identify/explain how meaning is enhanced through choice of words and phrases;</a:t>
            </a:r>
            <a:endParaRPr sz="15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lnSpc>
                <a:spcPct val="120000"/>
              </a:lnSpc>
              <a:spcBef>
                <a:spcPts val="0"/>
              </a:spcBef>
              <a:spcAft>
                <a:spcPts val="0"/>
              </a:spcAft>
              <a:buSzPts val="1700"/>
              <a:buFont typeface="Nunito"/>
              <a:buChar char="●"/>
            </a:pPr>
            <a:r>
              <a:rPr lang="en-GB" sz="1500" b="1" dirty="0">
                <a:solidFill>
                  <a:srgbClr val="0033CC"/>
                </a:solidFill>
                <a:latin typeface="Calibri" panose="020F0502020204030204" pitchFamily="34" charset="0"/>
                <a:ea typeface="Calibri" panose="020F0502020204030204" pitchFamily="34" charset="0"/>
                <a:cs typeface="Calibri" panose="020F0502020204030204" pitchFamily="34" charset="0"/>
              </a:rPr>
              <a:t>Make comparison within the text.</a:t>
            </a:r>
            <a:endParaRPr sz="1500" b="1" dirty="0">
              <a:solidFill>
                <a:srgbClr val="0033CC"/>
              </a:solidFill>
              <a:latin typeface="Calibri" panose="020F0502020204030204" pitchFamily="34" charset="0"/>
              <a:ea typeface="Calibri" panose="020F0502020204030204" pitchFamily="34" charset="0"/>
              <a:cs typeface="Calibri" panose="020F0502020204030204" pitchFamily="34" charset="0"/>
            </a:endParaRPr>
          </a:p>
        </p:txBody>
      </p:sp>
      <p:sp>
        <p:nvSpPr>
          <p:cNvPr id="229" name="Google Shape;22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700"/>
              <a:buFont typeface="Twentieth Century"/>
              <a:buNone/>
            </a:pPr>
            <a:fld id="{00000000-1234-1234-1234-123412341234}" type="slidenum">
              <a:rPr lang="en-GB"/>
              <a:t>9</a:t>
            </a:fld>
            <a:endParaRPr/>
          </a:p>
        </p:txBody>
      </p:sp>
      <p:pic>
        <p:nvPicPr>
          <p:cNvPr id="2" name="Google Shape;165;p1">
            <a:extLst>
              <a:ext uri="{FF2B5EF4-FFF2-40B4-BE49-F238E27FC236}">
                <a16:creationId xmlns:a16="http://schemas.microsoft.com/office/drawing/2014/main" id="{FCF971EB-0BA0-7854-11BF-9020289E2ECB}"/>
              </a:ext>
            </a:extLst>
          </p:cNvPr>
          <p:cNvPicPr preferRelativeResize="0"/>
          <p:nvPr/>
        </p:nvPicPr>
        <p:blipFill rotWithShape="1">
          <a:blip r:embed="rId3">
            <a:alphaModFix/>
          </a:blip>
          <a:srcRect/>
          <a:stretch/>
        </p:blipFill>
        <p:spPr>
          <a:xfrm>
            <a:off x="0" y="7109"/>
            <a:ext cx="590204" cy="799226"/>
          </a:xfrm>
          <a:prstGeom prst="rect">
            <a:avLst/>
          </a:prstGeom>
          <a:noFill/>
          <a:ln>
            <a:noFill/>
          </a:ln>
        </p:spPr>
      </p:pic>
    </p:spTree>
  </p:cSld>
  <p:clrMapOvr>
    <a:masterClrMapping/>
  </p:clrMapOvr>
</p:sld>
</file>

<file path=ppt/theme/theme1.xml><?xml version="1.0" encoding="utf-8"?>
<a:theme xmlns:a="http://schemas.openxmlformats.org/drawingml/2006/main" name="Dropl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2779</Words>
  <Application>Microsoft Office PowerPoint</Application>
  <PresentationFormat>On-screen Show (16:9)</PresentationFormat>
  <Paragraphs>271</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Nunito</vt:lpstr>
      <vt:lpstr>Twentieth Century</vt:lpstr>
      <vt:lpstr>Courier New</vt:lpstr>
      <vt:lpstr>Arial</vt:lpstr>
      <vt:lpstr>Droplet</vt:lpstr>
      <vt:lpstr>  YEAR 6 SATs 2024  PRESENTATION FOR  PARENTS, CARERS &amp; GUARDIANS</vt:lpstr>
      <vt:lpstr>WHAT ARE THE SATs? </vt:lpstr>
      <vt:lpstr>WHEN AND HOW THE SATs ARE COMPLETED</vt:lpstr>
      <vt:lpstr>THE RESULTS</vt:lpstr>
      <vt:lpstr>SPELLING, PUNCTUATION AND GRAMMAR: Monday 13th May </vt:lpstr>
      <vt:lpstr>SPELLING, PUNCTUATION AND GRAMMAR: Paper 1</vt:lpstr>
      <vt:lpstr>SPELLING, PUNCTUATION AND GRAMMAR: Paper 1</vt:lpstr>
      <vt:lpstr>SPELLING, PUNCTUATION AND GRAMMAR: Paper 2</vt:lpstr>
      <vt:lpstr>ENGLISH READING - Tuesday 14th May </vt:lpstr>
      <vt:lpstr>ENGLISH READING </vt:lpstr>
      <vt:lpstr>ENGLISH READING </vt:lpstr>
      <vt:lpstr>ENGLISH READING </vt:lpstr>
      <vt:lpstr>ENGLISH READING </vt:lpstr>
      <vt:lpstr>MATHS Paper 1 (Arithmetic) - Wednesday 15th May</vt:lpstr>
      <vt:lpstr>MATHS Paper 1</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SATs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2023 PRESENTATION FOR PARENTS, CARERS &amp; GUARDIANS</dc:title>
  <dc:creator>ELingwood</dc:creator>
  <cp:lastModifiedBy>Mary Kelly</cp:lastModifiedBy>
  <cp:revision>19</cp:revision>
  <dcterms:modified xsi:type="dcterms:W3CDTF">2024-03-04T19:02:40Z</dcterms:modified>
</cp:coreProperties>
</file>