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33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588"/>
  </p:normalViewPr>
  <p:slideViewPr>
    <p:cSldViewPr snapToGrid="0" snapToObjects="1">
      <p:cViewPr varScale="1">
        <p:scale>
          <a:sx n="52" d="100"/>
          <a:sy n="52" d="100"/>
        </p:scale>
        <p:origin x="13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GB"/>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206396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69890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07557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9707A9A-2CB2-A741-B755-CCE1CF4A6E7F}"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61740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GB"/>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9707A9A-2CB2-A741-B755-CCE1CF4A6E7F}" type="datetimeFigureOut">
              <a:rPr lang="en-GB" smtClean="0"/>
              <a:t>11/03/2024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330190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9707A9A-2CB2-A741-B755-CCE1CF4A6E7F}"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53135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GB"/>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GB"/>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9707A9A-2CB2-A741-B755-CCE1CF4A6E7F}" type="datetimeFigureOut">
              <a:rPr lang="en-GB" smtClean="0"/>
              <a:t>11/03/2024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49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9707A9A-2CB2-A741-B755-CCE1CF4A6E7F}" type="datetimeFigureOut">
              <a:rPr lang="en-GB" smtClean="0"/>
              <a:t>11/03/2024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1330310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07A9A-2CB2-A741-B755-CCE1CF4A6E7F}" type="datetimeFigureOut">
              <a:rPr lang="en-GB" smtClean="0"/>
              <a:t>11/03/2024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2908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788194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GB"/>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GB"/>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GB"/>
              <a:t>Click to edit Master text styles</a:t>
            </a:r>
          </a:p>
        </p:txBody>
      </p:sp>
      <p:sp>
        <p:nvSpPr>
          <p:cNvPr id="5" name="Date Placeholder 4"/>
          <p:cNvSpPr>
            <a:spLocks noGrp="1"/>
          </p:cNvSpPr>
          <p:nvPr>
            <p:ph type="dt" sz="half" idx="10"/>
          </p:nvPr>
        </p:nvSpPr>
        <p:spPr/>
        <p:txBody>
          <a:bodyPr/>
          <a:lstStyle/>
          <a:p>
            <a:fld id="{09707A9A-2CB2-A741-B755-CCE1CF4A6E7F}" type="datetimeFigureOut">
              <a:rPr lang="en-GB" smtClean="0"/>
              <a:t>11/03/2024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F378B9-C4D2-8F4B-BE23-1F4DF5136582}" type="slidenum">
              <a:rPr lang="en-GB" smtClean="0"/>
              <a:t>‹#›</a:t>
            </a:fld>
            <a:endParaRPr lang="en-GB"/>
          </a:p>
        </p:txBody>
      </p:sp>
    </p:spTree>
    <p:extLst>
      <p:ext uri="{BB962C8B-B14F-4D97-AF65-F5344CB8AC3E}">
        <p14:creationId xmlns:p14="http://schemas.microsoft.com/office/powerpoint/2010/main" val="839689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9707A9A-2CB2-A741-B755-CCE1CF4A6E7F}" type="datetimeFigureOut">
              <a:rPr lang="en-GB" smtClean="0"/>
              <a:t>11/03/2024</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F378B9-C4D2-8F4B-BE23-1F4DF5136582}" type="slidenum">
              <a:rPr lang="en-GB" smtClean="0"/>
              <a:t>‹#›</a:t>
            </a:fld>
            <a:endParaRPr lang="en-GB"/>
          </a:p>
        </p:txBody>
      </p:sp>
    </p:spTree>
    <p:extLst>
      <p:ext uri="{BB962C8B-B14F-4D97-AF65-F5344CB8AC3E}">
        <p14:creationId xmlns:p14="http://schemas.microsoft.com/office/powerpoint/2010/main" val="37592026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Content Placeholder 5">
            <a:extLst>
              <a:ext uri="{FF2B5EF4-FFF2-40B4-BE49-F238E27FC236}">
                <a16:creationId xmlns:a16="http://schemas.microsoft.com/office/drawing/2014/main" id="{91879055-6FFD-B4AC-D283-A16B02F4FCCF}"/>
              </a:ext>
            </a:extLst>
          </p:cNvPr>
          <p:cNvPicPr>
            <a:picLocks noChangeAspect="1"/>
          </p:cNvPicPr>
          <p:nvPr/>
        </p:nvPicPr>
        <p:blipFill rotWithShape="1">
          <a:blip r:embed="rId2"/>
          <a:srcRect l="1621" r="8697" b="1"/>
          <a:stretch/>
        </p:blipFill>
        <p:spPr>
          <a:xfrm>
            <a:off x="20" y="1794"/>
            <a:ext cx="12801580" cy="9599406"/>
          </a:xfrm>
          <a:prstGeom prst="rect">
            <a:avLst/>
          </a:prstGeom>
        </p:spPr>
      </p:pic>
      <p:sp>
        <p:nvSpPr>
          <p:cNvPr id="5" name="Rectangle 4">
            <a:extLst>
              <a:ext uri="{FF2B5EF4-FFF2-40B4-BE49-F238E27FC236}">
                <a16:creationId xmlns:a16="http://schemas.microsoft.com/office/drawing/2014/main" id="{5885F63B-22FE-9C4F-B60D-553F5929394F}"/>
              </a:ext>
            </a:extLst>
          </p:cNvPr>
          <p:cNvSpPr/>
          <p:nvPr/>
        </p:nvSpPr>
        <p:spPr>
          <a:xfrm>
            <a:off x="1209242" y="383431"/>
            <a:ext cx="5519203" cy="769441"/>
          </a:xfrm>
          <a:prstGeom prst="rect">
            <a:avLst/>
          </a:prstGeom>
          <a:noFill/>
          <a:ln>
            <a:noFill/>
          </a:ln>
        </p:spPr>
        <p:txBody>
          <a:bodyPr wrap="none" lIns="91440" tIns="45720" rIns="91440" bIns="45720">
            <a:spAutoFit/>
          </a:bodyPr>
          <a:lstStyle/>
          <a:p>
            <a:pPr algn="ctr"/>
            <a:r>
              <a:rPr lang="en-GB" sz="4400" b="1"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cs typeface="Phosphate Inline" panose="02000506050000020004" pitchFamily="2" charset="77"/>
              </a:rPr>
              <a:t>Marvellous Minibeasts</a:t>
            </a:r>
            <a:endParaRPr lang="en-GB" sz="4800" b="1" cap="none" spc="0" dirty="0">
              <a:ln w="0">
                <a:solidFill>
                  <a:schemeClr val="tx1"/>
                </a:solidFill>
              </a:ln>
              <a:gradFill flip="none" rotWithShape="1">
                <a:gsLst>
                  <a:gs pos="38000">
                    <a:schemeClr val="accent1">
                      <a:lumMod val="5000"/>
                      <a:lumOff val="95000"/>
                    </a:schemeClr>
                  </a:gs>
                  <a:gs pos="65000">
                    <a:schemeClr val="accent2">
                      <a:lumMod val="50000"/>
                    </a:schemeClr>
                  </a:gs>
                </a:gsLst>
                <a:lin ang="16200000" scaled="1"/>
                <a:tileRect/>
              </a:gradFill>
              <a:effectLst>
                <a:outerShdw blurRad="50800" dist="12700" dir="4260000" algn="tl" rotWithShape="0">
                  <a:schemeClr val="dk1"/>
                </a:outerShdw>
              </a:effectLst>
              <a:cs typeface="Phosphate Inline" panose="02000506050000020004" pitchFamily="2" charset="77"/>
            </a:endParaRPr>
          </a:p>
        </p:txBody>
      </p:sp>
      <p:sp>
        <p:nvSpPr>
          <p:cNvPr id="6" name="Rectangle 5">
            <a:extLst>
              <a:ext uri="{FF2B5EF4-FFF2-40B4-BE49-F238E27FC236}">
                <a16:creationId xmlns:a16="http://schemas.microsoft.com/office/drawing/2014/main" id="{3406AFF5-E9E8-CE4E-A6D1-19C2855DB269}"/>
              </a:ext>
            </a:extLst>
          </p:cNvPr>
          <p:cNvSpPr/>
          <p:nvPr/>
        </p:nvSpPr>
        <p:spPr>
          <a:xfrm>
            <a:off x="6830378" y="620633"/>
            <a:ext cx="5020691" cy="830997"/>
          </a:xfrm>
          <a:prstGeom prst="rect">
            <a:avLst/>
          </a:prstGeom>
          <a:noFill/>
          <a:ln>
            <a:noFill/>
          </a:ln>
        </p:spPr>
        <p:txBody>
          <a:bodyPr wrap="square" lIns="91440" tIns="45720" rIns="91440" bIns="45720">
            <a:spAutoFit/>
          </a:bodyPr>
          <a:lstStyle/>
          <a:p>
            <a:pPr algn="ctr"/>
            <a:r>
              <a:rPr lang="en-GB" sz="2400" b="1" cap="none" spc="0" dirty="0">
                <a:ln w="0">
                  <a:solidFill>
                    <a:schemeClr val="tx1"/>
                  </a:solidFill>
                </a:ln>
                <a:solidFill>
                  <a:srgbClr val="FF0000"/>
                </a:solidFill>
                <a:effectLst>
                  <a:outerShdw dist="12700" dir="4260000" algn="tl" rotWithShape="0">
                    <a:schemeClr val="dk1"/>
                  </a:outerShdw>
                </a:effectLst>
                <a:cs typeface="Phosphate Inline" panose="02000506050000020004" pitchFamily="2" charset="77"/>
              </a:rPr>
              <a:t>Nursery KNOWLEDGE ORGANISER</a:t>
            </a:r>
          </a:p>
          <a:p>
            <a:pPr algn="ctr"/>
            <a:r>
              <a:rPr lang="en-GB" sz="2400" b="1" cap="none" spc="0" dirty="0">
                <a:ln w="0">
                  <a:solidFill>
                    <a:schemeClr val="tx1"/>
                  </a:solidFill>
                </a:ln>
                <a:solidFill>
                  <a:srgbClr val="FF0000"/>
                </a:solidFill>
                <a:effectLst>
                  <a:outerShdw dist="12700" dir="4260000" algn="tl" rotWithShape="0">
                    <a:schemeClr val="dk1"/>
                  </a:outerShdw>
                </a:effectLst>
                <a:cs typeface="Phosphate Inline" panose="02000506050000020004" pitchFamily="2" charset="77"/>
              </a:rPr>
              <a:t>Summer 1</a:t>
            </a:r>
          </a:p>
        </p:txBody>
      </p:sp>
      <p:graphicFrame>
        <p:nvGraphicFramePr>
          <p:cNvPr id="10" name="Table 10">
            <a:extLst>
              <a:ext uri="{FF2B5EF4-FFF2-40B4-BE49-F238E27FC236}">
                <a16:creationId xmlns:a16="http://schemas.microsoft.com/office/drawing/2014/main" id="{584E3967-87F3-CD49-9356-CFC6D0DECC3C}"/>
              </a:ext>
            </a:extLst>
          </p:cNvPr>
          <p:cNvGraphicFramePr>
            <a:graphicFrameLocks noGrp="1"/>
          </p:cNvGraphicFramePr>
          <p:nvPr>
            <p:extLst>
              <p:ext uri="{D42A27DB-BD31-4B8C-83A1-F6EECF244321}">
                <p14:modId xmlns:p14="http://schemas.microsoft.com/office/powerpoint/2010/main" val="1309009142"/>
              </p:ext>
            </p:extLst>
          </p:nvPr>
        </p:nvGraphicFramePr>
        <p:xfrm>
          <a:off x="520069" y="1436450"/>
          <a:ext cx="4160126" cy="4937760"/>
        </p:xfrm>
        <a:graphic>
          <a:graphicData uri="http://schemas.openxmlformats.org/drawingml/2006/table">
            <a:tbl>
              <a:tblPr firstRow="1" bandRow="1">
                <a:tableStyleId>{5940675A-B579-460E-94D1-54222C63F5DA}</a:tableStyleId>
              </a:tblPr>
              <a:tblGrid>
                <a:gridCol w="4160126">
                  <a:extLst>
                    <a:ext uri="{9D8B030D-6E8A-4147-A177-3AD203B41FA5}">
                      <a16:colId xmlns:a16="http://schemas.microsoft.com/office/drawing/2014/main" val="2344213269"/>
                    </a:ext>
                  </a:extLst>
                </a:gridCol>
              </a:tblGrid>
              <a:tr h="298723">
                <a:tc>
                  <a:txBody>
                    <a:bodyPr/>
                    <a:lstStyle/>
                    <a:p>
                      <a:pPr algn="ctr"/>
                      <a:r>
                        <a:rPr lang="en-GB" sz="1400" b="1" dirty="0">
                          <a:latin typeface="+mn-lt"/>
                        </a:rPr>
                        <a:t>KEY VOCABULARY</a:t>
                      </a:r>
                    </a:p>
                    <a:p>
                      <a:pPr algn="ctr"/>
                      <a:endParaRPr lang="en-GB" sz="1400" b="1" dirty="0">
                        <a:latin typeface="+mn-lt"/>
                      </a:endParaRPr>
                    </a:p>
                  </a:txBody>
                  <a:tcPr anchor="ctr">
                    <a:solidFill>
                      <a:schemeClr val="accent1">
                        <a:lumMod val="60000"/>
                        <a:lumOff val="40000"/>
                      </a:schemeClr>
                    </a:solidFill>
                  </a:tcPr>
                </a:tc>
                <a:extLst>
                  <a:ext uri="{0D108BD9-81ED-4DB2-BD59-A6C34878D82A}">
                    <a16:rowId xmlns:a16="http://schemas.microsoft.com/office/drawing/2014/main" val="824812075"/>
                  </a:ext>
                </a:extLst>
              </a:tr>
              <a:tr h="4364718">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1800" b="1" dirty="0"/>
                        <a:t>Minibeast</a:t>
                      </a:r>
                      <a:r>
                        <a:rPr lang="en-GB" sz="1800" dirty="0"/>
                        <a:t> : </a:t>
                      </a:r>
                      <a:r>
                        <a:rPr lang="en-GB" sz="1800" b="0" i="0" kern="1200" dirty="0">
                          <a:solidFill>
                            <a:schemeClr val="tx1"/>
                          </a:solidFill>
                          <a:effectLst/>
                          <a:latin typeface="+mn-lt"/>
                          <a:ea typeface="+mn-ea"/>
                          <a:cs typeface="+mn-cs"/>
                        </a:rPr>
                        <a:t>small creatures', like worms, snails, insects and spiders</a:t>
                      </a:r>
                      <a:r>
                        <a:rPr lang="en-GB" sz="2000" b="0" i="0" kern="1200" dirty="0">
                          <a:solidFill>
                            <a:schemeClr val="tx1"/>
                          </a:solidFill>
                          <a:effectLst/>
                          <a:latin typeface="+mn-lt"/>
                          <a:ea typeface="+mn-ea"/>
                          <a:cs typeface="+mn-cs"/>
                        </a:rPr>
                        <a:t>.</a:t>
                      </a:r>
                      <a:endParaRPr lang="en-GB" sz="1400" b="0" i="0" kern="1200" dirty="0">
                        <a:solidFill>
                          <a:schemeClr val="tx1"/>
                        </a:solidFill>
                        <a:effectLst/>
                        <a:latin typeface="+mn-lt"/>
                        <a:ea typeface="+mn-ea"/>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1800" b="0" i="0" kern="1200" dirty="0">
                        <a:solidFill>
                          <a:schemeClr val="tx1"/>
                        </a:solidFill>
                        <a:effectLst/>
                        <a:latin typeface="+mn-lt"/>
                        <a:ea typeface="+mn-ea"/>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GB" sz="1800" b="1" dirty="0"/>
                        <a:t>Lifecycle</a:t>
                      </a:r>
                      <a:r>
                        <a:rPr lang="en-GB" sz="1800" dirty="0"/>
                        <a:t>: </a:t>
                      </a:r>
                      <a:r>
                        <a:rPr lang="en-GB" sz="1800" b="0" i="0" kern="1200" dirty="0">
                          <a:solidFill>
                            <a:schemeClr val="tx1"/>
                          </a:solidFill>
                          <a:effectLst/>
                          <a:latin typeface="+mn-lt"/>
                          <a:ea typeface="+mn-ea"/>
                          <a:cs typeface="+mn-cs"/>
                        </a:rPr>
                        <a:t>a series of stages a living thing goes through during its life. </a:t>
                      </a:r>
                      <a:endParaRPr lang="en-GB" sz="1800" dirty="0"/>
                    </a:p>
                    <a:p>
                      <a:pPr algn="l">
                        <a:lnSpc>
                          <a:spcPct val="100000"/>
                        </a:lnSpc>
                      </a:pPr>
                      <a:r>
                        <a:rPr lang="en-GB" sz="1800" dirty="0"/>
                        <a:t>. </a:t>
                      </a:r>
                    </a:p>
                    <a:p>
                      <a:pPr marL="0" marR="0" lvl="0" indent="0" algn="l" defTabSz="1280160" rtl="0" eaLnBrk="1" fontAlgn="auto" latinLnBrk="0" hangingPunct="1">
                        <a:lnSpc>
                          <a:spcPct val="150000"/>
                        </a:lnSpc>
                        <a:spcBef>
                          <a:spcPts val="0"/>
                        </a:spcBef>
                        <a:spcAft>
                          <a:spcPts val="0"/>
                        </a:spcAft>
                        <a:buClrTx/>
                        <a:buSzTx/>
                        <a:buFontTx/>
                        <a:buNone/>
                        <a:tabLst/>
                        <a:defRPr/>
                      </a:pPr>
                      <a:r>
                        <a:rPr lang="en-GB" sz="1800" b="1" dirty="0"/>
                        <a:t>Cocoon: </a:t>
                      </a:r>
                      <a:r>
                        <a:rPr lang="en-GB" sz="1800" kern="1200" dirty="0">
                          <a:solidFill>
                            <a:schemeClr val="tx1"/>
                          </a:solidFill>
                          <a:effectLst/>
                          <a:latin typeface="+mn-lt"/>
                          <a:ea typeface="+mn-ea"/>
                          <a:cs typeface="+mn-cs"/>
                        </a:rPr>
                        <a:t>a shell made of silk that caterpillars make for themselves before they change into butterflies. </a:t>
                      </a:r>
                    </a:p>
                    <a:p>
                      <a:pPr algn="l">
                        <a:lnSpc>
                          <a:spcPct val="150000"/>
                        </a:lnSpc>
                      </a:pPr>
                      <a:r>
                        <a:rPr lang="en-GB" sz="1800" b="1" dirty="0"/>
                        <a:t>Eco system: </a:t>
                      </a:r>
                      <a:r>
                        <a:rPr lang="en-GB" sz="1800" b="0" dirty="0"/>
                        <a:t>a system in nature </a:t>
                      </a:r>
                      <a:r>
                        <a:rPr lang="en-GB" sz="1800" b="0" i="0" kern="1200" dirty="0">
                          <a:solidFill>
                            <a:schemeClr val="tx1"/>
                          </a:solidFill>
                          <a:effectLst/>
                          <a:latin typeface="+mn-lt"/>
                          <a:ea typeface="+mn-ea"/>
                          <a:cs typeface="+mn-cs"/>
                        </a:rPr>
                        <a:t>where both plants and animals need one another to live.</a:t>
                      </a:r>
                    </a:p>
                    <a:p>
                      <a:pPr algn="ctr"/>
                      <a:endParaRPr lang="en-GB" sz="1200" b="1" dirty="0">
                        <a:latin typeface="Gill Sans MT" panose="020B0502020104020203" pitchFamily="34" charset="77"/>
                      </a:endParaRPr>
                    </a:p>
                  </a:txBody>
                  <a:tcPr>
                    <a:noFill/>
                  </a:tcPr>
                </a:tc>
                <a:extLst>
                  <a:ext uri="{0D108BD9-81ED-4DB2-BD59-A6C34878D82A}">
                    <a16:rowId xmlns:a16="http://schemas.microsoft.com/office/drawing/2014/main" val="1323434774"/>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524644500"/>
              </p:ext>
            </p:extLst>
          </p:nvPr>
        </p:nvGraphicFramePr>
        <p:xfrm>
          <a:off x="4780482" y="1466930"/>
          <a:ext cx="4041918" cy="4693920"/>
        </p:xfrm>
        <a:graphic>
          <a:graphicData uri="http://schemas.openxmlformats.org/drawingml/2006/table">
            <a:tbl>
              <a:tblPr firstRow="1" bandRow="1">
                <a:tableStyleId>{5C22544A-7EE6-4342-B048-85BDC9FD1C3A}</a:tableStyleId>
              </a:tblPr>
              <a:tblGrid>
                <a:gridCol w="4041918">
                  <a:extLst>
                    <a:ext uri="{9D8B030D-6E8A-4147-A177-3AD203B41FA5}">
                      <a16:colId xmlns:a16="http://schemas.microsoft.com/office/drawing/2014/main" val="20000"/>
                    </a:ext>
                  </a:extLst>
                </a:gridCol>
              </a:tblGrid>
              <a:tr h="29132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rPr>
                        <a:t>TOPIC</a:t>
                      </a:r>
                      <a:r>
                        <a:rPr lang="en-GB" sz="1400" b="1" baseline="0" dirty="0">
                          <a:solidFill>
                            <a:schemeClr val="tx1"/>
                          </a:solidFill>
                          <a:latin typeface="+mn-lt"/>
                        </a:rPr>
                        <a:t> </a:t>
                      </a:r>
                      <a:r>
                        <a:rPr lang="en-GB" sz="1400" b="1" dirty="0">
                          <a:solidFill>
                            <a:schemeClr val="tx1"/>
                          </a:solidFill>
                          <a:latin typeface="+mn-lt"/>
                        </a:rPr>
                        <a:t>KNOWLEDGE</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3806694">
                <a:tc>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kern="1200" dirty="0">
                          <a:solidFill>
                            <a:schemeClr val="dk1"/>
                          </a:solidFill>
                          <a:effectLst/>
                          <a:latin typeface="+mn-lt"/>
                          <a:ea typeface="+mn-ea"/>
                          <a:cs typeface="+mn-cs"/>
                        </a:rPr>
                        <a:t>During our topic, the children will find out about different minibeasts that live in our outdoor area. They will have the opportunity to hunt for minibeasts and  learn to recognise and describe them. To develop an understanding of the lifecycle of a butterfly the children will watch our own caterpillars transform into beautiful butterflies.</a:t>
                      </a:r>
                    </a:p>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800" kern="1200" dirty="0">
                          <a:solidFill>
                            <a:schemeClr val="dk1"/>
                          </a:solidFill>
                          <a:effectLst/>
                          <a:latin typeface="+mn-lt"/>
                          <a:ea typeface="+mn-ea"/>
                          <a:cs typeface="+mn-cs"/>
                        </a:rPr>
                        <a:t>Throughout the topic, the children will be increasing their awareness of the importance of minibeasts in our ecosystem and will build a bug hotel to support this.</a:t>
                      </a:r>
                    </a:p>
                    <a:p>
                      <a:pPr marL="0" indent="0">
                        <a:buFont typeface="Arial" panose="020B0604020202020204" pitchFamily="34" charset="0"/>
                        <a:buNone/>
                      </a:pPr>
                      <a:endParaRPr lang="en-GB"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3409404784"/>
              </p:ext>
            </p:extLst>
          </p:nvPr>
        </p:nvGraphicFramePr>
        <p:xfrm>
          <a:off x="9022975" y="1497078"/>
          <a:ext cx="3429001" cy="4633292"/>
        </p:xfrm>
        <a:graphic>
          <a:graphicData uri="http://schemas.openxmlformats.org/drawingml/2006/table">
            <a:tbl>
              <a:tblPr firstRow="1" bandRow="1">
                <a:tableStyleId>{5C22544A-7EE6-4342-B048-85BDC9FD1C3A}</a:tableStyleId>
              </a:tblPr>
              <a:tblGrid>
                <a:gridCol w="3429001">
                  <a:extLst>
                    <a:ext uri="{9D8B030D-6E8A-4147-A177-3AD203B41FA5}">
                      <a16:colId xmlns:a16="http://schemas.microsoft.com/office/drawing/2014/main" val="20000"/>
                    </a:ext>
                  </a:extLst>
                </a:gridCol>
              </a:tblGrid>
              <a:tr h="52105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rPr>
                        <a:t>KEY QUESTIONS</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4112241">
                <a:tc>
                  <a:txBody>
                    <a:bodyPr/>
                    <a:lstStyle/>
                    <a:p>
                      <a:pPr marL="19685" marR="65405" indent="0" algn="just">
                        <a:lnSpc>
                          <a:spcPct val="121000"/>
                        </a:lnSpc>
                        <a:spcAft>
                          <a:spcPts val="800"/>
                        </a:spcAft>
                        <a:buFont typeface="Arial" panose="020B0604020202020204" pitchFamily="34" charset="0"/>
                        <a:buNone/>
                      </a:pPr>
                      <a:endParaRPr lang="en-GB" sz="1600" dirty="0">
                        <a:effectLst/>
                        <a:latin typeface="+mn-lt"/>
                        <a:cs typeface="Times New Roman" panose="02020603050405020304" pitchFamily="18" charset="0"/>
                      </a:endParaRP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What is a minibeast?</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Where do minibeasts live?</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How do caterpillars change?</a:t>
                      </a:r>
                    </a:p>
                    <a:p>
                      <a:pPr marL="191135" marR="65405" indent="-171450" algn="just">
                        <a:lnSpc>
                          <a:spcPct val="121000"/>
                        </a:lnSpc>
                        <a:spcAft>
                          <a:spcPts val="800"/>
                        </a:spcAft>
                        <a:buFont typeface="Arial" panose="020B0604020202020204" pitchFamily="34" charset="0"/>
                        <a:buChar char="•"/>
                      </a:pPr>
                      <a:r>
                        <a:rPr lang="en-GB" sz="1600" dirty="0">
                          <a:effectLst/>
                          <a:latin typeface="+mn-lt"/>
                          <a:cs typeface="Times New Roman" panose="02020603050405020304" pitchFamily="18" charset="0"/>
                        </a:rPr>
                        <a:t>Why do we need minibeasts?</a:t>
                      </a:r>
                    </a:p>
                    <a:p>
                      <a:pPr marL="191135" marR="65405" indent="-171450" algn="just">
                        <a:lnSpc>
                          <a:spcPct val="121000"/>
                        </a:lnSpc>
                        <a:spcAft>
                          <a:spcPts val="800"/>
                        </a:spcAft>
                        <a:buFont typeface="Arial" panose="020B0604020202020204" pitchFamily="34" charset="0"/>
                        <a:buChar char="•"/>
                      </a:pPr>
                      <a:endParaRPr lang="en-GB" sz="1100" dirty="0">
                        <a:effectLst/>
                        <a:latin typeface="Calibri" panose="020F0502020204030204" pitchFamily="34"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44" name="Table 43"/>
          <p:cNvGraphicFramePr>
            <a:graphicFrameLocks noGrp="1"/>
          </p:cNvGraphicFramePr>
          <p:nvPr>
            <p:extLst>
              <p:ext uri="{D42A27DB-BD31-4B8C-83A1-F6EECF244321}">
                <p14:modId xmlns:p14="http://schemas.microsoft.com/office/powerpoint/2010/main" val="1117104696"/>
              </p:ext>
            </p:extLst>
          </p:nvPr>
        </p:nvGraphicFramePr>
        <p:xfrm>
          <a:off x="5318449" y="6349041"/>
          <a:ext cx="6532620" cy="2664305"/>
        </p:xfrm>
        <a:graphic>
          <a:graphicData uri="http://schemas.openxmlformats.org/drawingml/2006/table">
            <a:tbl>
              <a:tblPr firstRow="1" bandRow="1">
                <a:tableStyleId>{5C22544A-7EE6-4342-B048-85BDC9FD1C3A}</a:tableStyleId>
              </a:tblPr>
              <a:tblGrid>
                <a:gridCol w="6532620">
                  <a:extLst>
                    <a:ext uri="{9D8B030D-6E8A-4147-A177-3AD203B41FA5}">
                      <a16:colId xmlns:a16="http://schemas.microsoft.com/office/drawing/2014/main" val="20000"/>
                    </a:ext>
                  </a:extLst>
                </a:gridCol>
              </a:tblGrid>
              <a:tr h="38926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1400" b="1" dirty="0">
                          <a:solidFill>
                            <a:schemeClr val="tx1"/>
                          </a:solidFill>
                          <a:latin typeface="+mn-lt"/>
                        </a:rPr>
                        <a:t>KEY TEXTS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27504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1100" b="0" baseline="0" dirty="0">
                        <a:solidFill>
                          <a:schemeClr val="tx1"/>
                        </a:solidFill>
                        <a:latin typeface="Gill Sans MT" panose="020B0502020104020203"/>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6" name="TextBox 45">
            <a:extLst>
              <a:ext uri="{FF2B5EF4-FFF2-40B4-BE49-F238E27FC236}">
                <a16:creationId xmlns:a16="http://schemas.microsoft.com/office/drawing/2014/main" id="{18627C80-3104-B24C-9CCE-10952F1B7878}"/>
              </a:ext>
            </a:extLst>
          </p:cNvPr>
          <p:cNvSpPr txBox="1"/>
          <p:nvPr/>
        </p:nvSpPr>
        <p:spPr>
          <a:xfrm>
            <a:off x="4780482" y="9291918"/>
            <a:ext cx="3533340" cy="261610"/>
          </a:xfrm>
          <a:prstGeom prst="rect">
            <a:avLst/>
          </a:prstGeom>
          <a:noFill/>
        </p:spPr>
        <p:txBody>
          <a:bodyPr wrap="none" rtlCol="0">
            <a:spAutoFit/>
          </a:bodyPr>
          <a:lstStyle/>
          <a:p>
            <a:pPr algn="ctr"/>
            <a:r>
              <a:rPr lang="en-GB" sz="1100" b="1" i="1" dirty="0">
                <a:solidFill>
                  <a:srgbClr val="FF0000"/>
                </a:solidFill>
              </a:rPr>
              <a:t>‘As a family we live, love, learn and celebrate with Jesus.’</a:t>
            </a:r>
          </a:p>
        </p:txBody>
      </p:sp>
      <p:pic>
        <p:nvPicPr>
          <p:cNvPr id="2" name="Picture 1"/>
          <p:cNvPicPr>
            <a:picLocks noChangeAspect="1"/>
          </p:cNvPicPr>
          <p:nvPr/>
        </p:nvPicPr>
        <p:blipFill>
          <a:blip r:embed="rId3"/>
          <a:stretch>
            <a:fillRect/>
          </a:stretch>
        </p:blipFill>
        <p:spPr>
          <a:xfrm>
            <a:off x="447880" y="244273"/>
            <a:ext cx="659429" cy="838025"/>
          </a:xfrm>
          <a:prstGeom prst="rect">
            <a:avLst/>
          </a:prstGeom>
        </p:spPr>
      </p:pic>
      <p:pic>
        <p:nvPicPr>
          <p:cNvPr id="3" name="Picture 2"/>
          <p:cNvPicPr>
            <a:picLocks noChangeAspect="1"/>
          </p:cNvPicPr>
          <p:nvPr/>
        </p:nvPicPr>
        <p:blipFill>
          <a:blip r:embed="rId4"/>
          <a:stretch>
            <a:fillRect/>
          </a:stretch>
        </p:blipFill>
        <p:spPr>
          <a:xfrm>
            <a:off x="11795093" y="278955"/>
            <a:ext cx="688928" cy="873917"/>
          </a:xfrm>
          <a:prstGeom prst="rect">
            <a:avLst/>
          </a:prstGeom>
        </p:spPr>
      </p:pic>
      <p:sp>
        <p:nvSpPr>
          <p:cNvPr id="45" name="Rectangle 44">
            <a:extLst>
              <a:ext uri="{FF2B5EF4-FFF2-40B4-BE49-F238E27FC236}">
                <a16:creationId xmlns:a16="http://schemas.microsoft.com/office/drawing/2014/main" id="{229E4DC9-4D7A-4045-B8E0-194DBF237103}"/>
              </a:ext>
            </a:extLst>
          </p:cNvPr>
          <p:cNvSpPr/>
          <p:nvPr/>
        </p:nvSpPr>
        <p:spPr>
          <a:xfrm>
            <a:off x="393221" y="138896"/>
            <a:ext cx="12307860" cy="9153022"/>
          </a:xfrm>
          <a:prstGeom prst="rect">
            <a:avLst/>
          </a:prstGeom>
          <a:noFill/>
          <a:ln w="73025"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FF0000"/>
              </a:solidFill>
            </a:endParaRPr>
          </a:p>
        </p:txBody>
      </p:sp>
      <p:pic>
        <p:nvPicPr>
          <p:cNvPr id="1026" name="Picture 2" descr="The Very Hungry Caterpillar [Board Book]: Eric Carle : Carle, Eric, Carle,  Eric: Amazon.co.uk: Books">
            <a:extLst>
              <a:ext uri="{FF2B5EF4-FFF2-40B4-BE49-F238E27FC236}">
                <a16:creationId xmlns:a16="http://schemas.microsoft.com/office/drawing/2014/main" id="{7A610F9E-2B9E-1F02-7929-4AD3EB3CCD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79960" y="6840892"/>
            <a:ext cx="1840786" cy="131484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uperworm : Donaldson, Julia, Scheffler, Axel: Amazon.co.uk: Books">
            <a:extLst>
              <a:ext uri="{FF2B5EF4-FFF2-40B4-BE49-F238E27FC236}">
                <a16:creationId xmlns:a16="http://schemas.microsoft.com/office/drawing/2014/main" id="{34D0CF5F-6311-DF76-CD38-A96DB9AF48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38788" y="6972453"/>
            <a:ext cx="1699123" cy="1507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Very Lazy Ladybird: Amazon.co.uk: Finn, Isobel, Tickle, Jack:  9781854306289: Books">
            <a:extLst>
              <a:ext uri="{FF2B5EF4-FFF2-40B4-BE49-F238E27FC236}">
                <a16:creationId xmlns:a16="http://schemas.microsoft.com/office/drawing/2014/main" id="{64802441-1E19-930D-E9EB-514603AF7F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2024" y="6983694"/>
            <a:ext cx="1676984" cy="1507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1881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1960</TotalTime>
  <Words>205</Words>
  <Application>Microsoft Office PowerPoint</Application>
  <PresentationFormat>A3 Paper (297x420 mm)</PresentationFormat>
  <Paragraphs>22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Gill Sans MT</vt:lpstr>
      <vt:lpstr>Phosphate Inline</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Jennings</dc:creator>
  <cp:lastModifiedBy>Sophie Piggott [Student-LMS]</cp:lastModifiedBy>
  <cp:revision>77</cp:revision>
  <dcterms:created xsi:type="dcterms:W3CDTF">2020-09-22T12:40:30Z</dcterms:created>
  <dcterms:modified xsi:type="dcterms:W3CDTF">2024-03-11T16:16:40Z</dcterms:modified>
</cp:coreProperties>
</file>