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33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5588"/>
  </p:normalViewPr>
  <p:slideViewPr>
    <p:cSldViewPr snapToGrid="0" snapToObjects="1">
      <p:cViewPr>
        <p:scale>
          <a:sx n="51" d="100"/>
          <a:sy n="51" d="100"/>
        </p:scale>
        <p:origin x="64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GB"/>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26/02/2024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206396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26/02/2024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69890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26/02/2024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075570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26/02/2024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1617407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GB"/>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9707A9A-2CB2-A741-B755-CCE1CF4A6E7F}" type="datetimeFigureOut">
              <a:rPr lang="en-GB" smtClean="0"/>
              <a:t>26/02/2024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3301909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9707A9A-2CB2-A741-B755-CCE1CF4A6E7F}" type="datetimeFigureOut">
              <a:rPr lang="en-GB" smtClean="0"/>
              <a:t>26/02/2024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531350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GB"/>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GB"/>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GB"/>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9707A9A-2CB2-A741-B755-CCE1CF4A6E7F}" type="datetimeFigureOut">
              <a:rPr lang="en-GB" smtClean="0"/>
              <a:t>26/02/2024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94968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09707A9A-2CB2-A741-B755-CCE1CF4A6E7F}" type="datetimeFigureOut">
              <a:rPr lang="en-GB" smtClean="0"/>
              <a:t>26/02/2024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1330310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707A9A-2CB2-A741-B755-CCE1CF4A6E7F}" type="datetimeFigureOut">
              <a:rPr lang="en-GB" smtClean="0"/>
              <a:t>26/02/2024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90834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GB"/>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GB"/>
              <a:t>Click to edit Master text styles</a:t>
            </a:r>
          </a:p>
        </p:txBody>
      </p:sp>
      <p:sp>
        <p:nvSpPr>
          <p:cNvPr id="5" name="Date Placeholder 4"/>
          <p:cNvSpPr>
            <a:spLocks noGrp="1"/>
          </p:cNvSpPr>
          <p:nvPr>
            <p:ph type="dt" sz="half" idx="10"/>
          </p:nvPr>
        </p:nvSpPr>
        <p:spPr/>
        <p:txBody>
          <a:bodyPr/>
          <a:lstStyle/>
          <a:p>
            <a:fld id="{09707A9A-2CB2-A741-B755-CCE1CF4A6E7F}" type="datetimeFigureOut">
              <a:rPr lang="en-GB" smtClean="0"/>
              <a:t>26/02/2024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78819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GB"/>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GB"/>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GB"/>
              <a:t>Click to edit Master text styles</a:t>
            </a:r>
          </a:p>
        </p:txBody>
      </p:sp>
      <p:sp>
        <p:nvSpPr>
          <p:cNvPr id="5" name="Date Placeholder 4"/>
          <p:cNvSpPr>
            <a:spLocks noGrp="1"/>
          </p:cNvSpPr>
          <p:nvPr>
            <p:ph type="dt" sz="half" idx="10"/>
          </p:nvPr>
        </p:nvSpPr>
        <p:spPr/>
        <p:txBody>
          <a:bodyPr/>
          <a:lstStyle/>
          <a:p>
            <a:fld id="{09707A9A-2CB2-A741-B755-CCE1CF4A6E7F}" type="datetimeFigureOut">
              <a:rPr lang="en-GB" smtClean="0"/>
              <a:t>26/02/2024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839689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09707A9A-2CB2-A741-B755-CCE1CF4A6E7F}" type="datetimeFigureOut">
              <a:rPr lang="en-GB" smtClean="0"/>
              <a:t>26/02/2024</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57F378B9-C4D2-8F4B-BE23-1F4DF5136582}" type="slidenum">
              <a:rPr lang="en-GB" smtClean="0"/>
              <a:t>‹#›</a:t>
            </a:fld>
            <a:endParaRPr lang="en-GB"/>
          </a:p>
        </p:txBody>
      </p:sp>
    </p:spTree>
    <p:extLst>
      <p:ext uri="{BB962C8B-B14F-4D97-AF65-F5344CB8AC3E}">
        <p14:creationId xmlns:p14="http://schemas.microsoft.com/office/powerpoint/2010/main" val="37592026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729,600+ Spring Backgrounds Stock Illustrations, Royalty-Free Vector  Graphics &amp; Clip Art - iStock | Springtime, Spring, Spring background  abstract">
            <a:extLst>
              <a:ext uri="{FF2B5EF4-FFF2-40B4-BE49-F238E27FC236}">
                <a16:creationId xmlns:a16="http://schemas.microsoft.com/office/drawing/2014/main" id="{49C9B98A-AC70-6156-5369-071F4D959EF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47" r="236" b="1"/>
          <a:stretch/>
        </p:blipFill>
        <p:spPr bwMode="auto">
          <a:xfrm>
            <a:off x="1599" y="0"/>
            <a:ext cx="12798399" cy="956188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5885F63B-22FE-9C4F-B60D-553F5929394F}"/>
              </a:ext>
            </a:extLst>
          </p:cNvPr>
          <p:cNvSpPr/>
          <p:nvPr/>
        </p:nvSpPr>
        <p:spPr>
          <a:xfrm>
            <a:off x="1521290" y="331194"/>
            <a:ext cx="4342920" cy="769441"/>
          </a:xfrm>
          <a:prstGeom prst="rect">
            <a:avLst/>
          </a:prstGeom>
          <a:noFill/>
          <a:ln>
            <a:noFill/>
          </a:ln>
        </p:spPr>
        <p:txBody>
          <a:bodyPr wrap="none" lIns="91440" tIns="45720" rIns="91440" bIns="45720">
            <a:spAutoFit/>
          </a:bodyPr>
          <a:lstStyle/>
          <a:p>
            <a:pPr algn="ctr"/>
            <a:r>
              <a:rPr lang="en-GB" sz="4400" b="1" cap="none" spc="0" dirty="0">
                <a:ln w="0">
                  <a:solidFill>
                    <a:schemeClr val="tx1"/>
                  </a:solidFill>
                </a:ln>
                <a:gradFill flip="none" rotWithShape="1">
                  <a:gsLst>
                    <a:gs pos="38000">
                      <a:schemeClr val="accent1">
                        <a:lumMod val="5000"/>
                        <a:lumOff val="95000"/>
                      </a:schemeClr>
                    </a:gs>
                    <a:gs pos="65000">
                      <a:schemeClr val="accent2">
                        <a:lumMod val="50000"/>
                      </a:schemeClr>
                    </a:gs>
                  </a:gsLst>
                  <a:lin ang="16200000" scaled="1"/>
                  <a:tileRect/>
                </a:gradFill>
                <a:effectLst>
                  <a:outerShdw blurRad="50800" dist="12700" dir="4260000" algn="tl" rotWithShape="0">
                    <a:schemeClr val="dk1"/>
                  </a:outerShdw>
                </a:effectLst>
                <a:cs typeface="Phosphate Inline" panose="02000506050000020004" pitchFamily="2" charset="77"/>
              </a:rPr>
              <a:t>Growing in Spring</a:t>
            </a:r>
            <a:endParaRPr lang="en-GB" sz="4800" b="1" cap="none" spc="0" dirty="0">
              <a:ln w="0">
                <a:solidFill>
                  <a:schemeClr val="tx1"/>
                </a:solidFill>
              </a:ln>
              <a:gradFill flip="none" rotWithShape="1">
                <a:gsLst>
                  <a:gs pos="38000">
                    <a:schemeClr val="accent1">
                      <a:lumMod val="5000"/>
                      <a:lumOff val="95000"/>
                    </a:schemeClr>
                  </a:gs>
                  <a:gs pos="65000">
                    <a:schemeClr val="accent2">
                      <a:lumMod val="50000"/>
                    </a:schemeClr>
                  </a:gs>
                </a:gsLst>
                <a:lin ang="16200000" scaled="1"/>
                <a:tileRect/>
              </a:gradFill>
              <a:effectLst>
                <a:outerShdw blurRad="50800" dist="12700" dir="4260000" algn="tl" rotWithShape="0">
                  <a:schemeClr val="dk1"/>
                </a:outerShdw>
              </a:effectLst>
              <a:cs typeface="Phosphate Inline" panose="02000506050000020004" pitchFamily="2" charset="77"/>
            </a:endParaRPr>
          </a:p>
        </p:txBody>
      </p:sp>
      <p:sp>
        <p:nvSpPr>
          <p:cNvPr id="6" name="Rectangle 5">
            <a:extLst>
              <a:ext uri="{FF2B5EF4-FFF2-40B4-BE49-F238E27FC236}">
                <a16:creationId xmlns:a16="http://schemas.microsoft.com/office/drawing/2014/main" id="{3406AFF5-E9E8-CE4E-A6D1-19C2855DB269}"/>
              </a:ext>
            </a:extLst>
          </p:cNvPr>
          <p:cNvSpPr/>
          <p:nvPr/>
        </p:nvSpPr>
        <p:spPr>
          <a:xfrm>
            <a:off x="6830378" y="620633"/>
            <a:ext cx="5020691" cy="830997"/>
          </a:xfrm>
          <a:prstGeom prst="rect">
            <a:avLst/>
          </a:prstGeom>
          <a:noFill/>
          <a:ln>
            <a:noFill/>
          </a:ln>
        </p:spPr>
        <p:txBody>
          <a:bodyPr wrap="square" lIns="91440" tIns="45720" rIns="91440" bIns="45720">
            <a:spAutoFit/>
          </a:bodyPr>
          <a:lstStyle/>
          <a:p>
            <a:pPr algn="ctr"/>
            <a:r>
              <a:rPr lang="en-GB" sz="2400" b="1" cap="none" spc="0" dirty="0">
                <a:ln w="0">
                  <a:solidFill>
                    <a:schemeClr val="tx1"/>
                  </a:solidFill>
                </a:ln>
                <a:solidFill>
                  <a:srgbClr val="FF0000"/>
                </a:solidFill>
                <a:effectLst>
                  <a:outerShdw dist="12700" dir="4260000" algn="tl" rotWithShape="0">
                    <a:schemeClr val="dk1"/>
                  </a:outerShdw>
                </a:effectLst>
                <a:cs typeface="Phosphate Inline" panose="02000506050000020004" pitchFamily="2" charset="77"/>
              </a:rPr>
              <a:t>Nursery KNOWLEDGE ORGANISER</a:t>
            </a:r>
          </a:p>
          <a:p>
            <a:pPr algn="ctr"/>
            <a:r>
              <a:rPr lang="en-GB" sz="2400" b="1" cap="none" spc="0" dirty="0">
                <a:ln w="0">
                  <a:solidFill>
                    <a:schemeClr val="tx1"/>
                  </a:solidFill>
                </a:ln>
                <a:solidFill>
                  <a:srgbClr val="FF0000"/>
                </a:solidFill>
                <a:effectLst>
                  <a:outerShdw dist="12700" dir="4260000" algn="tl" rotWithShape="0">
                    <a:schemeClr val="dk1"/>
                  </a:outerShdw>
                </a:effectLst>
                <a:cs typeface="Phosphate Inline" panose="02000506050000020004" pitchFamily="2" charset="77"/>
              </a:rPr>
              <a:t>Spring 2</a:t>
            </a:r>
          </a:p>
        </p:txBody>
      </p:sp>
      <p:graphicFrame>
        <p:nvGraphicFramePr>
          <p:cNvPr id="10" name="Table 10">
            <a:extLst>
              <a:ext uri="{FF2B5EF4-FFF2-40B4-BE49-F238E27FC236}">
                <a16:creationId xmlns:a16="http://schemas.microsoft.com/office/drawing/2014/main" id="{584E3967-87F3-CD49-9356-CFC6D0DECC3C}"/>
              </a:ext>
            </a:extLst>
          </p:cNvPr>
          <p:cNvGraphicFramePr>
            <a:graphicFrameLocks noGrp="1"/>
          </p:cNvGraphicFramePr>
          <p:nvPr>
            <p:extLst>
              <p:ext uri="{D42A27DB-BD31-4B8C-83A1-F6EECF244321}">
                <p14:modId xmlns:p14="http://schemas.microsoft.com/office/powerpoint/2010/main" val="3790093813"/>
              </p:ext>
            </p:extLst>
          </p:nvPr>
        </p:nvGraphicFramePr>
        <p:xfrm>
          <a:off x="465662" y="1542086"/>
          <a:ext cx="4160126" cy="7855209"/>
        </p:xfrm>
        <a:graphic>
          <a:graphicData uri="http://schemas.openxmlformats.org/drawingml/2006/table">
            <a:tbl>
              <a:tblPr firstRow="1" bandRow="1">
                <a:tableStyleId>{5940675A-B579-460E-94D1-54222C63F5DA}</a:tableStyleId>
              </a:tblPr>
              <a:tblGrid>
                <a:gridCol w="4160126">
                  <a:extLst>
                    <a:ext uri="{9D8B030D-6E8A-4147-A177-3AD203B41FA5}">
                      <a16:colId xmlns:a16="http://schemas.microsoft.com/office/drawing/2014/main" val="2344213269"/>
                    </a:ext>
                  </a:extLst>
                </a:gridCol>
              </a:tblGrid>
              <a:tr h="363907">
                <a:tc>
                  <a:txBody>
                    <a:bodyPr/>
                    <a:lstStyle/>
                    <a:p>
                      <a:pPr algn="ctr"/>
                      <a:r>
                        <a:rPr lang="en-GB" sz="1400" b="1" dirty="0">
                          <a:latin typeface="+mn-lt"/>
                        </a:rPr>
                        <a:t>KEY VOCABULARY</a:t>
                      </a:r>
                    </a:p>
                  </a:txBody>
                  <a:tcPr anchor="ctr">
                    <a:solidFill>
                      <a:schemeClr val="accent1">
                        <a:lumMod val="60000"/>
                        <a:lumOff val="40000"/>
                      </a:schemeClr>
                    </a:solidFill>
                  </a:tcPr>
                </a:tc>
                <a:extLst>
                  <a:ext uri="{0D108BD9-81ED-4DB2-BD59-A6C34878D82A}">
                    <a16:rowId xmlns:a16="http://schemas.microsoft.com/office/drawing/2014/main" val="824812075"/>
                  </a:ext>
                </a:extLst>
              </a:tr>
              <a:tr h="7491302">
                <a:tc>
                  <a:txBody>
                    <a:bodyPr/>
                    <a:lstStyle/>
                    <a:p>
                      <a:pPr algn="l">
                        <a:lnSpc>
                          <a:spcPct val="100000"/>
                        </a:lnSpc>
                      </a:pPr>
                      <a:r>
                        <a:rPr lang="en-GB" sz="1600" dirty="0"/>
                        <a:t> </a:t>
                      </a:r>
                      <a:endParaRPr lang="en-GB" sz="1600" b="1" dirty="0"/>
                    </a:p>
                    <a:p>
                      <a:pPr marL="0" marR="0" lvl="0" indent="0" algn="l" defTabSz="1280160" rtl="0" eaLnBrk="1" fontAlgn="auto" latinLnBrk="0" hangingPunct="1">
                        <a:lnSpc>
                          <a:spcPct val="100000"/>
                        </a:lnSpc>
                        <a:spcBef>
                          <a:spcPts val="0"/>
                        </a:spcBef>
                        <a:spcAft>
                          <a:spcPts val="0"/>
                        </a:spcAft>
                        <a:buClrTx/>
                        <a:buSzTx/>
                        <a:buFontTx/>
                        <a:buNone/>
                        <a:tabLst/>
                        <a:defRPr/>
                      </a:pPr>
                      <a:r>
                        <a:rPr lang="en-GB" sz="1800" b="1" dirty="0"/>
                        <a:t>Seed</a:t>
                      </a:r>
                      <a:r>
                        <a:rPr lang="en-GB" sz="1800" dirty="0"/>
                        <a:t>: T</a:t>
                      </a:r>
                      <a:r>
                        <a:rPr lang="en-GB" sz="1800" b="0" i="0" kern="1200" dirty="0">
                          <a:solidFill>
                            <a:schemeClr val="tx1"/>
                          </a:solidFill>
                          <a:effectLst/>
                          <a:latin typeface="+mn-lt"/>
                          <a:ea typeface="+mn-ea"/>
                          <a:cs typeface="+mn-cs"/>
                        </a:rPr>
                        <a:t>he part of a plant which can grow into a new plant</a:t>
                      </a:r>
                      <a:endParaRPr lang="en-GB" sz="1800" b="0" dirty="0"/>
                    </a:p>
                    <a:p>
                      <a:pPr algn="l">
                        <a:lnSpc>
                          <a:spcPct val="100000"/>
                        </a:lnSpc>
                      </a:pPr>
                      <a:r>
                        <a:rPr lang="en-GB" sz="1800" b="1" dirty="0"/>
                        <a:t>Plant</a:t>
                      </a:r>
                      <a:r>
                        <a:rPr lang="en-GB" sz="1800" dirty="0"/>
                        <a:t>: A living thing with leaves such as a tree or bush.</a:t>
                      </a:r>
                    </a:p>
                    <a:p>
                      <a:pPr algn="l">
                        <a:lnSpc>
                          <a:spcPct val="100000"/>
                        </a:lnSpc>
                      </a:pPr>
                      <a:endParaRPr lang="en-GB" sz="1800" dirty="0"/>
                    </a:p>
                    <a:p>
                      <a:pPr algn="l">
                        <a:lnSpc>
                          <a:spcPct val="100000"/>
                        </a:lnSpc>
                      </a:pPr>
                      <a:r>
                        <a:rPr lang="en-GB" sz="1800" b="1" dirty="0"/>
                        <a:t>Roots</a:t>
                      </a:r>
                      <a:r>
                        <a:rPr lang="en-GB" sz="1800" dirty="0"/>
                        <a:t>: The part of a plant that usually grows underground. </a:t>
                      </a:r>
                    </a:p>
                    <a:p>
                      <a:pPr algn="l">
                        <a:lnSpc>
                          <a:spcPct val="150000"/>
                        </a:lnSpc>
                      </a:pPr>
                      <a:r>
                        <a:rPr lang="en-GB" sz="1800" b="1" dirty="0"/>
                        <a:t>Petal</a:t>
                      </a:r>
                      <a:r>
                        <a:rPr lang="en-GB" sz="1800" dirty="0"/>
                        <a:t>: a coloured part of the flower</a:t>
                      </a:r>
                    </a:p>
                    <a:p>
                      <a:pPr marL="0" marR="0" lvl="0" indent="0" algn="l" defTabSz="1280160" rtl="0" eaLnBrk="1" fontAlgn="auto" latinLnBrk="0" hangingPunct="1">
                        <a:lnSpc>
                          <a:spcPct val="150000"/>
                        </a:lnSpc>
                        <a:spcBef>
                          <a:spcPts val="0"/>
                        </a:spcBef>
                        <a:spcAft>
                          <a:spcPts val="0"/>
                        </a:spcAft>
                        <a:buClrTx/>
                        <a:buSzTx/>
                        <a:buFontTx/>
                        <a:buNone/>
                        <a:tabLst/>
                        <a:defRPr/>
                      </a:pPr>
                      <a:r>
                        <a:rPr lang="en-GB" sz="1800" b="1" dirty="0"/>
                        <a:t>Spring: </a:t>
                      </a:r>
                      <a:r>
                        <a:rPr lang="en-GB" sz="1800" b="0" dirty="0"/>
                        <a:t>one of the 4 seasons. A time for new life to start – plants, animals. </a:t>
                      </a:r>
                      <a:endParaRPr lang="en-GB" sz="1800" dirty="0"/>
                    </a:p>
                    <a:p>
                      <a:pPr algn="l">
                        <a:lnSpc>
                          <a:spcPct val="100000"/>
                        </a:lnSpc>
                      </a:pPr>
                      <a:r>
                        <a:rPr lang="en-GB" sz="1800" b="1" dirty="0"/>
                        <a:t>Blossom</a:t>
                      </a:r>
                      <a:r>
                        <a:rPr lang="en-GB" sz="1800" dirty="0"/>
                        <a:t>: t</a:t>
                      </a:r>
                      <a:r>
                        <a:rPr lang="en-GB" sz="1800" b="0" i="0" kern="1200" dirty="0">
                          <a:solidFill>
                            <a:schemeClr val="tx1"/>
                          </a:solidFill>
                          <a:effectLst/>
                          <a:latin typeface="+mn-lt"/>
                          <a:ea typeface="+mn-ea"/>
                          <a:cs typeface="+mn-cs"/>
                        </a:rPr>
                        <a:t>he flowering part of a plant or tree that will form the seeds or fruit.</a:t>
                      </a:r>
                    </a:p>
                    <a:p>
                      <a:pPr marL="0" marR="0" lvl="0" indent="0" algn="l" defTabSz="1280160" rtl="0" eaLnBrk="1" fontAlgn="auto" latinLnBrk="0" hangingPunct="1">
                        <a:lnSpc>
                          <a:spcPct val="100000"/>
                        </a:lnSpc>
                        <a:spcBef>
                          <a:spcPts val="0"/>
                        </a:spcBef>
                        <a:spcAft>
                          <a:spcPts val="0"/>
                        </a:spcAft>
                        <a:buClrTx/>
                        <a:buSzTx/>
                        <a:buFontTx/>
                        <a:buNone/>
                        <a:tabLst/>
                        <a:defRPr/>
                      </a:pPr>
                      <a:r>
                        <a:rPr lang="en-GB" sz="1800" b="1" dirty="0"/>
                        <a:t>Good Friday</a:t>
                      </a:r>
                      <a:r>
                        <a:rPr lang="en-GB" sz="1800" dirty="0"/>
                        <a:t>: </a:t>
                      </a:r>
                      <a:r>
                        <a:rPr lang="en-GB" sz="1800" b="0" i="0" kern="1200" dirty="0">
                          <a:solidFill>
                            <a:schemeClr val="tx1"/>
                          </a:solidFill>
                          <a:effectLst/>
                          <a:latin typeface="+mn-lt"/>
                          <a:ea typeface="+mn-ea"/>
                          <a:cs typeface="+mn-cs"/>
                        </a:rPr>
                        <a:t>when Jesus died on the cross.</a:t>
                      </a:r>
                    </a:p>
                    <a:p>
                      <a:pPr algn="l">
                        <a:lnSpc>
                          <a:spcPct val="150000"/>
                        </a:lnSpc>
                      </a:pPr>
                      <a:r>
                        <a:rPr lang="en-GB" sz="1800" b="1" dirty="0"/>
                        <a:t>Easter: </a:t>
                      </a:r>
                      <a:r>
                        <a:rPr lang="en-GB" sz="1800" b="0" i="0" kern="1200" dirty="0">
                          <a:solidFill>
                            <a:schemeClr val="tx1"/>
                          </a:solidFill>
                          <a:effectLst/>
                          <a:latin typeface="+mn-lt"/>
                          <a:ea typeface="+mn-ea"/>
                          <a:cs typeface="+mn-cs"/>
                        </a:rPr>
                        <a:t>the Resurrection of Jesus</a:t>
                      </a:r>
                    </a:p>
                    <a:p>
                      <a:pPr algn="l">
                        <a:lnSpc>
                          <a:spcPct val="150000"/>
                        </a:lnSpc>
                      </a:pPr>
                      <a:endParaRPr lang="en-GB" sz="1400" b="0" i="0" kern="1200" dirty="0">
                        <a:solidFill>
                          <a:schemeClr val="tx1"/>
                        </a:solidFill>
                        <a:effectLst/>
                        <a:latin typeface="+mn-lt"/>
                        <a:ea typeface="+mn-ea"/>
                        <a:cs typeface="+mn-cs"/>
                      </a:endParaRPr>
                    </a:p>
                    <a:p>
                      <a:pPr algn="ctr"/>
                      <a:endParaRPr lang="en-GB" sz="1200" b="1" dirty="0">
                        <a:latin typeface="Gill Sans MT" panose="020B0502020104020203" pitchFamily="34" charset="77"/>
                      </a:endParaRPr>
                    </a:p>
                  </a:txBody>
                  <a:tcPr>
                    <a:noFill/>
                  </a:tcPr>
                </a:tc>
                <a:extLst>
                  <a:ext uri="{0D108BD9-81ED-4DB2-BD59-A6C34878D82A}">
                    <a16:rowId xmlns:a16="http://schemas.microsoft.com/office/drawing/2014/main" val="1323434774"/>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856568338"/>
              </p:ext>
            </p:extLst>
          </p:nvPr>
        </p:nvGraphicFramePr>
        <p:xfrm>
          <a:off x="4780482" y="1548499"/>
          <a:ext cx="4041918" cy="3291840"/>
        </p:xfrm>
        <a:graphic>
          <a:graphicData uri="http://schemas.openxmlformats.org/drawingml/2006/table">
            <a:tbl>
              <a:tblPr firstRow="1" bandRow="1">
                <a:tableStyleId>{5C22544A-7EE6-4342-B048-85BDC9FD1C3A}</a:tableStyleId>
              </a:tblPr>
              <a:tblGrid>
                <a:gridCol w="4041918">
                  <a:extLst>
                    <a:ext uri="{9D8B030D-6E8A-4147-A177-3AD203B41FA5}">
                      <a16:colId xmlns:a16="http://schemas.microsoft.com/office/drawing/2014/main" val="20000"/>
                    </a:ext>
                  </a:extLst>
                </a:gridCol>
              </a:tblGrid>
              <a:tr h="19506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mn-lt"/>
                        </a:rPr>
                        <a:t>TOPIC</a:t>
                      </a:r>
                      <a:r>
                        <a:rPr lang="en-GB" sz="1200" b="1" baseline="0" dirty="0">
                          <a:solidFill>
                            <a:schemeClr val="tx1"/>
                          </a:solidFill>
                          <a:latin typeface="+mn-lt"/>
                        </a:rPr>
                        <a:t> </a:t>
                      </a:r>
                      <a:r>
                        <a:rPr lang="en-GB" sz="1200" b="1" dirty="0">
                          <a:solidFill>
                            <a:schemeClr val="tx1"/>
                          </a:solidFill>
                          <a:latin typeface="+mn-lt"/>
                        </a:rPr>
                        <a:t>KNOWLEDGE</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2693197">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kern="1200" dirty="0">
                          <a:solidFill>
                            <a:schemeClr val="dk1"/>
                          </a:solidFill>
                          <a:effectLst/>
                          <a:latin typeface="+mn-lt"/>
                          <a:ea typeface="+mn-ea"/>
                          <a:cs typeface="+mn-cs"/>
                        </a:rPr>
                        <a:t>Our growing topic will allow the children to explore the world around them. The children will have the opportunity explore the local environment to identify changes that happen in Spring time. The children will also plant their own seeds and will care for them and watch them grow, discussing the changes and exploring new vocabulary.</a:t>
                      </a:r>
                    </a:p>
                    <a:p>
                      <a:pPr marL="0" indent="0">
                        <a:buFont typeface="Arial" panose="020B0604020202020204" pitchFamily="34" charset="0"/>
                        <a:buNone/>
                      </a:pP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36" name="Table 35"/>
          <p:cNvGraphicFramePr>
            <a:graphicFrameLocks noGrp="1"/>
          </p:cNvGraphicFramePr>
          <p:nvPr>
            <p:extLst>
              <p:ext uri="{D42A27DB-BD31-4B8C-83A1-F6EECF244321}">
                <p14:modId xmlns:p14="http://schemas.microsoft.com/office/powerpoint/2010/main" val="2015901399"/>
              </p:ext>
            </p:extLst>
          </p:nvPr>
        </p:nvGraphicFramePr>
        <p:xfrm>
          <a:off x="9022975" y="1552945"/>
          <a:ext cx="3429001" cy="3145951"/>
        </p:xfrm>
        <a:graphic>
          <a:graphicData uri="http://schemas.openxmlformats.org/drawingml/2006/table">
            <a:tbl>
              <a:tblPr firstRow="1" bandRow="1">
                <a:tableStyleId>{5C22544A-7EE6-4342-B048-85BDC9FD1C3A}</a:tableStyleId>
              </a:tblPr>
              <a:tblGrid>
                <a:gridCol w="3429001">
                  <a:extLst>
                    <a:ext uri="{9D8B030D-6E8A-4147-A177-3AD203B41FA5}">
                      <a16:colId xmlns:a16="http://schemas.microsoft.com/office/drawing/2014/main" val="20000"/>
                    </a:ext>
                  </a:extLst>
                </a:gridCol>
              </a:tblGrid>
              <a:tr h="511546">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mn-lt"/>
                        </a:rPr>
                        <a:t>KEY QUESTIONS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mn-lt"/>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2634405">
                <a:tc>
                  <a:txBody>
                    <a:bodyPr/>
                    <a:lstStyle/>
                    <a:p>
                      <a:pPr marL="19685" marR="65405" indent="0" algn="just">
                        <a:lnSpc>
                          <a:spcPct val="121000"/>
                        </a:lnSpc>
                        <a:spcAft>
                          <a:spcPts val="800"/>
                        </a:spcAft>
                        <a:buFont typeface="Arial" panose="020B0604020202020204" pitchFamily="34" charset="0"/>
                        <a:buNone/>
                      </a:pPr>
                      <a:endParaRPr lang="en-GB" sz="1600" dirty="0">
                        <a:effectLst/>
                        <a:latin typeface="+mn-lt"/>
                        <a:cs typeface="Times New Roman" panose="02020603050405020304" pitchFamily="18" charset="0"/>
                      </a:endParaRPr>
                    </a:p>
                    <a:p>
                      <a:pPr marL="191135" marR="65405" indent="-171450" algn="just">
                        <a:lnSpc>
                          <a:spcPct val="121000"/>
                        </a:lnSpc>
                        <a:spcAft>
                          <a:spcPts val="800"/>
                        </a:spcAft>
                        <a:buFont typeface="Arial" panose="020B0604020202020204" pitchFamily="34" charset="0"/>
                        <a:buChar char="•"/>
                      </a:pPr>
                      <a:r>
                        <a:rPr lang="en-GB" sz="1600" dirty="0">
                          <a:effectLst/>
                          <a:latin typeface="+mn-lt"/>
                          <a:cs typeface="Times New Roman" panose="02020603050405020304" pitchFamily="18" charset="0"/>
                        </a:rPr>
                        <a:t>What do seeds need to grow?</a:t>
                      </a:r>
                    </a:p>
                    <a:p>
                      <a:pPr marL="191135" marR="65405" indent="-171450" algn="just">
                        <a:lnSpc>
                          <a:spcPct val="121000"/>
                        </a:lnSpc>
                        <a:spcAft>
                          <a:spcPts val="800"/>
                        </a:spcAft>
                        <a:buFont typeface="Arial" panose="020B0604020202020204" pitchFamily="34" charset="0"/>
                        <a:buChar char="•"/>
                      </a:pPr>
                      <a:r>
                        <a:rPr lang="en-GB" sz="1600" dirty="0">
                          <a:effectLst/>
                          <a:latin typeface="+mn-lt"/>
                          <a:cs typeface="Times New Roman" panose="02020603050405020304" pitchFamily="18" charset="0"/>
                        </a:rPr>
                        <a:t>How do seeds start to grow?</a:t>
                      </a:r>
                    </a:p>
                    <a:p>
                      <a:pPr marL="191135" marR="65405" indent="-171450" algn="just">
                        <a:lnSpc>
                          <a:spcPct val="121000"/>
                        </a:lnSpc>
                        <a:spcAft>
                          <a:spcPts val="800"/>
                        </a:spcAft>
                        <a:buFont typeface="Arial" panose="020B0604020202020204" pitchFamily="34" charset="0"/>
                        <a:buChar char="•"/>
                      </a:pPr>
                      <a:r>
                        <a:rPr lang="en-GB" sz="1600" dirty="0">
                          <a:effectLst/>
                          <a:latin typeface="+mn-lt"/>
                          <a:cs typeface="Times New Roman" panose="02020603050405020304" pitchFamily="18" charset="0"/>
                        </a:rPr>
                        <a:t>Why do the plants need roots?</a:t>
                      </a:r>
                    </a:p>
                    <a:p>
                      <a:pPr marL="191135" marR="65405" indent="-171450" algn="just">
                        <a:lnSpc>
                          <a:spcPct val="121000"/>
                        </a:lnSpc>
                        <a:spcAft>
                          <a:spcPts val="800"/>
                        </a:spcAft>
                        <a:buFont typeface="Arial" panose="020B0604020202020204" pitchFamily="34" charset="0"/>
                        <a:buChar char="•"/>
                      </a:pPr>
                      <a:endParaRPr lang="en-GB" sz="1100" dirty="0">
                        <a:effectLst/>
                        <a:latin typeface="Calibri" panose="020F050202020403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44" name="Table 43"/>
          <p:cNvGraphicFramePr>
            <a:graphicFrameLocks noGrp="1"/>
          </p:cNvGraphicFramePr>
          <p:nvPr>
            <p:extLst>
              <p:ext uri="{D42A27DB-BD31-4B8C-83A1-F6EECF244321}">
                <p14:modId xmlns:p14="http://schemas.microsoft.com/office/powerpoint/2010/main" val="3868135122"/>
              </p:ext>
            </p:extLst>
          </p:nvPr>
        </p:nvGraphicFramePr>
        <p:xfrm>
          <a:off x="5027985" y="5216180"/>
          <a:ext cx="7111572" cy="3209865"/>
        </p:xfrm>
        <a:graphic>
          <a:graphicData uri="http://schemas.openxmlformats.org/drawingml/2006/table">
            <a:tbl>
              <a:tblPr firstRow="1" bandRow="1">
                <a:tableStyleId>{5C22544A-7EE6-4342-B048-85BDC9FD1C3A}</a:tableStyleId>
              </a:tblPr>
              <a:tblGrid>
                <a:gridCol w="7111572">
                  <a:extLst>
                    <a:ext uri="{9D8B030D-6E8A-4147-A177-3AD203B41FA5}">
                      <a16:colId xmlns:a16="http://schemas.microsoft.com/office/drawing/2014/main" val="20000"/>
                    </a:ext>
                  </a:extLst>
                </a:gridCol>
              </a:tblGrid>
              <a:tr h="46897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mn-lt"/>
                        </a:rPr>
                        <a:t>KEY TEXTS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2740892">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46" name="TextBox 45">
            <a:extLst>
              <a:ext uri="{FF2B5EF4-FFF2-40B4-BE49-F238E27FC236}">
                <a16:creationId xmlns:a16="http://schemas.microsoft.com/office/drawing/2014/main" id="{18627C80-3104-B24C-9CCE-10952F1B7878}"/>
              </a:ext>
            </a:extLst>
          </p:cNvPr>
          <p:cNvSpPr txBox="1"/>
          <p:nvPr/>
        </p:nvSpPr>
        <p:spPr>
          <a:xfrm>
            <a:off x="4780482" y="9291918"/>
            <a:ext cx="3533340" cy="261610"/>
          </a:xfrm>
          <a:prstGeom prst="rect">
            <a:avLst/>
          </a:prstGeom>
          <a:noFill/>
        </p:spPr>
        <p:txBody>
          <a:bodyPr wrap="none" rtlCol="0">
            <a:spAutoFit/>
          </a:bodyPr>
          <a:lstStyle/>
          <a:p>
            <a:pPr algn="ctr"/>
            <a:r>
              <a:rPr lang="en-GB" sz="1100" b="1" i="1" dirty="0">
                <a:solidFill>
                  <a:srgbClr val="FF0000"/>
                </a:solidFill>
              </a:rPr>
              <a:t>‘As a family we live, love, learn and celebrate with Jesus.’</a:t>
            </a:r>
          </a:p>
        </p:txBody>
      </p:sp>
      <p:pic>
        <p:nvPicPr>
          <p:cNvPr id="2" name="Picture 1"/>
          <p:cNvPicPr>
            <a:picLocks noChangeAspect="1"/>
          </p:cNvPicPr>
          <p:nvPr/>
        </p:nvPicPr>
        <p:blipFill>
          <a:blip r:embed="rId3"/>
          <a:stretch>
            <a:fillRect/>
          </a:stretch>
        </p:blipFill>
        <p:spPr>
          <a:xfrm>
            <a:off x="447880" y="244273"/>
            <a:ext cx="659429" cy="838025"/>
          </a:xfrm>
          <a:prstGeom prst="rect">
            <a:avLst/>
          </a:prstGeom>
        </p:spPr>
      </p:pic>
      <p:pic>
        <p:nvPicPr>
          <p:cNvPr id="3" name="Picture 2"/>
          <p:cNvPicPr>
            <a:picLocks noChangeAspect="1"/>
          </p:cNvPicPr>
          <p:nvPr/>
        </p:nvPicPr>
        <p:blipFill>
          <a:blip r:embed="rId4"/>
          <a:stretch>
            <a:fillRect/>
          </a:stretch>
        </p:blipFill>
        <p:spPr>
          <a:xfrm>
            <a:off x="11795093" y="278955"/>
            <a:ext cx="688928" cy="873917"/>
          </a:xfrm>
          <a:prstGeom prst="rect">
            <a:avLst/>
          </a:prstGeom>
        </p:spPr>
      </p:pic>
      <p:sp>
        <p:nvSpPr>
          <p:cNvPr id="45" name="Rectangle 44">
            <a:extLst>
              <a:ext uri="{FF2B5EF4-FFF2-40B4-BE49-F238E27FC236}">
                <a16:creationId xmlns:a16="http://schemas.microsoft.com/office/drawing/2014/main" id="{229E4DC9-4D7A-4045-B8E0-194DBF237103}"/>
              </a:ext>
            </a:extLst>
          </p:cNvPr>
          <p:cNvSpPr/>
          <p:nvPr/>
        </p:nvSpPr>
        <p:spPr>
          <a:xfrm>
            <a:off x="393221" y="138896"/>
            <a:ext cx="12307860" cy="9153022"/>
          </a:xfrm>
          <a:prstGeom prst="rect">
            <a:avLst/>
          </a:prstGeom>
          <a:noFill/>
          <a:ln w="73025"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pic>
        <p:nvPicPr>
          <p:cNvPr id="7" name="Picture 2" descr="Jasper: Jasper's Beanstalk: Amazon.co.uk: Nick Butterworth, Mick Inkpen:  9780340945117: Books">
            <a:extLst>
              <a:ext uri="{FF2B5EF4-FFF2-40B4-BE49-F238E27FC236}">
                <a16:creationId xmlns:a16="http://schemas.microsoft.com/office/drawing/2014/main" id="{45977EB2-D6CF-4091-F6BE-E42D1FCA17E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25431" y="5903209"/>
            <a:ext cx="1921964" cy="21133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The Tiny Seed : Carle, Eric: Amazon.co.uk: Books">
            <a:extLst>
              <a:ext uri="{FF2B5EF4-FFF2-40B4-BE49-F238E27FC236}">
                <a16:creationId xmlns:a16="http://schemas.microsoft.com/office/drawing/2014/main" id="{B24A93AE-4444-EAC8-44DE-40697075AB6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31350" y="5802353"/>
            <a:ext cx="1632536" cy="228007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We're Going on an Egg Hunt: A Lift-the-Flap Adventure (The Bunny  Adventures) : Mumford, Martha, Hughes, Laura: Amazon.co.uk: Books">
            <a:extLst>
              <a:ext uri="{FF2B5EF4-FFF2-40B4-BE49-F238E27FC236}">
                <a16:creationId xmlns:a16="http://schemas.microsoft.com/office/drawing/2014/main" id="{B67D9330-DBBB-72B0-6074-34C7CA02072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35161" y="6019054"/>
            <a:ext cx="2132090" cy="21297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41881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1898</TotalTime>
  <Words>215</Words>
  <Application>Microsoft Office PowerPoint</Application>
  <PresentationFormat>A3 Paper (297x420 mm)</PresentationFormat>
  <Paragraphs>24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Gill Sans MT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Jennings</dc:creator>
  <cp:lastModifiedBy>Sophie Piggott [Student-LMS]</cp:lastModifiedBy>
  <cp:revision>73</cp:revision>
  <dcterms:created xsi:type="dcterms:W3CDTF">2020-09-22T12:40:30Z</dcterms:created>
  <dcterms:modified xsi:type="dcterms:W3CDTF">2024-02-26T14:58:15Z</dcterms:modified>
</cp:coreProperties>
</file>