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33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588"/>
  </p:normalViewPr>
  <p:slideViewPr>
    <p:cSldViewPr snapToGrid="0" snapToObjects="1">
      <p:cViewPr varScale="1">
        <p:scale>
          <a:sx n="52" d="100"/>
          <a:sy n="52" d="100"/>
        </p:scale>
        <p:origin x="13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20639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69890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07557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61740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9707A9A-2CB2-A741-B755-CCE1CF4A6E7F}"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33019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9707A9A-2CB2-A741-B755-CCE1CF4A6E7F}"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53135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9707A9A-2CB2-A741-B755-CCE1CF4A6E7F}" type="datetimeFigureOut">
              <a:rPr lang="en-GB" smtClean="0"/>
              <a:t>04/01/2024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49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9707A9A-2CB2-A741-B755-CCE1CF4A6E7F}" type="datetimeFigureOut">
              <a:rPr lang="en-GB" smtClean="0"/>
              <a:t>04/01/2024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33031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07A9A-2CB2-A741-B755-CCE1CF4A6E7F}" type="datetimeFigureOut">
              <a:rPr lang="en-GB" smtClean="0"/>
              <a:t>04/01/2024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08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78819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83968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9707A9A-2CB2-A741-B755-CCE1CF4A6E7F}" type="datetimeFigureOut">
              <a:rPr lang="en-GB" smtClean="0"/>
              <a:t>04/01/2024</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F378B9-C4D2-8F4B-BE23-1F4DF5136582}" type="slidenum">
              <a:rPr lang="en-GB" smtClean="0"/>
              <a:t>‹#›</a:t>
            </a:fld>
            <a:endParaRPr lang="en-GB"/>
          </a:p>
        </p:txBody>
      </p:sp>
    </p:spTree>
    <p:extLst>
      <p:ext uri="{BB962C8B-B14F-4D97-AF65-F5344CB8AC3E}">
        <p14:creationId xmlns:p14="http://schemas.microsoft.com/office/powerpoint/2010/main" val="3759202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olorful confetti falling on purple background, celebration background. 3D  rendering photo – Party background Image on Unsplash">
            <a:extLst>
              <a:ext uri="{FF2B5EF4-FFF2-40B4-BE49-F238E27FC236}">
                <a16:creationId xmlns:a16="http://schemas.microsoft.com/office/drawing/2014/main" id="{24C12F0C-B5BC-EB74-9A58-F9E843B3D361}"/>
              </a:ext>
            </a:extLst>
          </p:cNvPr>
          <p:cNvPicPr>
            <a:picLocks noChangeAspect="1" noChangeArrowheads="1"/>
          </p:cNvPicPr>
          <p:nvPr/>
        </p:nvPicPr>
        <p:blipFill>
          <a:blip r:embed="rId2">
            <a:alphaModFix amt="50000"/>
            <a:extLst>
              <a:ext uri="{28A0092B-C50C-407E-A947-70E740481C1C}">
                <a14:useLocalDpi xmlns:a14="http://schemas.microsoft.com/office/drawing/2010/main" val="0"/>
              </a:ext>
            </a:extLst>
          </a:blip>
          <a:srcRect/>
          <a:stretch>
            <a:fillRect/>
          </a:stretch>
        </p:blipFill>
        <p:spPr bwMode="auto">
          <a:xfrm>
            <a:off x="0" y="-5908"/>
            <a:ext cx="12988417" cy="9601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885F63B-22FE-9C4F-B60D-553F5929394F}"/>
              </a:ext>
            </a:extLst>
          </p:cNvPr>
          <p:cNvSpPr/>
          <p:nvPr/>
        </p:nvSpPr>
        <p:spPr>
          <a:xfrm>
            <a:off x="2070352" y="331194"/>
            <a:ext cx="3244799" cy="769441"/>
          </a:xfrm>
          <a:prstGeom prst="rect">
            <a:avLst/>
          </a:prstGeom>
          <a:noFill/>
          <a:ln>
            <a:noFill/>
          </a:ln>
        </p:spPr>
        <p:txBody>
          <a:bodyPr wrap="none" lIns="91440" tIns="45720" rIns="91440" bIns="45720">
            <a:spAutoFit/>
          </a:bodyPr>
          <a:lstStyle/>
          <a:p>
            <a:pPr algn="ctr"/>
            <a:r>
              <a:rPr lang="en-GB" sz="44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cs typeface="Phosphate Inline" panose="02000506050000020004" pitchFamily="2" charset="77"/>
              </a:rPr>
              <a:t>Celebrations </a:t>
            </a:r>
            <a:endParaRPr lang="en-GB" sz="4800" b="1" cap="none" spc="0"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cs typeface="Phosphate Inline" panose="02000506050000020004" pitchFamily="2" charset="77"/>
            </a:endParaRPr>
          </a:p>
        </p:txBody>
      </p:sp>
      <p:sp>
        <p:nvSpPr>
          <p:cNvPr id="6" name="Rectangle 5">
            <a:extLst>
              <a:ext uri="{FF2B5EF4-FFF2-40B4-BE49-F238E27FC236}">
                <a16:creationId xmlns:a16="http://schemas.microsoft.com/office/drawing/2014/main" id="{3406AFF5-E9E8-CE4E-A6D1-19C2855DB269}"/>
              </a:ext>
            </a:extLst>
          </p:cNvPr>
          <p:cNvSpPr/>
          <p:nvPr/>
        </p:nvSpPr>
        <p:spPr>
          <a:xfrm>
            <a:off x="6830378" y="620633"/>
            <a:ext cx="5020691" cy="830997"/>
          </a:xfrm>
          <a:prstGeom prst="rect">
            <a:avLst/>
          </a:prstGeom>
          <a:noFill/>
          <a:ln>
            <a:noFill/>
          </a:ln>
        </p:spPr>
        <p:txBody>
          <a:bodyPr wrap="square" lIns="91440" tIns="45720" rIns="91440" bIns="45720">
            <a:spAutoFit/>
          </a:bodyPr>
          <a:lstStyle/>
          <a:p>
            <a:pPr algn="ctr"/>
            <a:r>
              <a:rPr lang="en-GB" sz="2400" b="1" cap="none" spc="0" dirty="0">
                <a:ln w="0">
                  <a:solidFill>
                    <a:schemeClr val="tx1"/>
                  </a:solidFill>
                </a:ln>
                <a:solidFill>
                  <a:srgbClr val="FF0000"/>
                </a:solidFill>
                <a:effectLst>
                  <a:outerShdw dist="12700" dir="4260000" algn="tl" rotWithShape="0">
                    <a:schemeClr val="dk1"/>
                  </a:outerShdw>
                </a:effectLst>
                <a:cs typeface="Phosphate Inline" panose="02000506050000020004" pitchFamily="2" charset="77"/>
              </a:rPr>
              <a:t>Nursery KNOWLEDGE ORGANISER</a:t>
            </a:r>
          </a:p>
          <a:p>
            <a:pPr algn="ctr"/>
            <a:r>
              <a:rPr lang="en-GB" sz="2400" b="1" cap="none" spc="0" dirty="0">
                <a:ln w="0">
                  <a:solidFill>
                    <a:schemeClr val="tx1"/>
                  </a:solidFill>
                </a:ln>
                <a:solidFill>
                  <a:srgbClr val="FF0000"/>
                </a:solidFill>
                <a:effectLst>
                  <a:outerShdw dist="12700" dir="4260000" algn="tl" rotWithShape="0">
                    <a:schemeClr val="dk1"/>
                  </a:outerShdw>
                </a:effectLst>
                <a:cs typeface="Phosphate Inline" panose="02000506050000020004" pitchFamily="2" charset="77"/>
              </a:rPr>
              <a:t>Spring 1</a:t>
            </a:r>
          </a:p>
        </p:txBody>
      </p:sp>
      <p:graphicFrame>
        <p:nvGraphicFramePr>
          <p:cNvPr id="10" name="Table 10">
            <a:extLst>
              <a:ext uri="{FF2B5EF4-FFF2-40B4-BE49-F238E27FC236}">
                <a16:creationId xmlns:a16="http://schemas.microsoft.com/office/drawing/2014/main" id="{584E3967-87F3-CD49-9356-CFC6D0DECC3C}"/>
              </a:ext>
            </a:extLst>
          </p:cNvPr>
          <p:cNvGraphicFramePr>
            <a:graphicFrameLocks noGrp="1"/>
          </p:cNvGraphicFramePr>
          <p:nvPr>
            <p:extLst>
              <p:ext uri="{D42A27DB-BD31-4B8C-83A1-F6EECF244321}">
                <p14:modId xmlns:p14="http://schemas.microsoft.com/office/powerpoint/2010/main" val="1357090196"/>
              </p:ext>
            </p:extLst>
          </p:nvPr>
        </p:nvGraphicFramePr>
        <p:xfrm>
          <a:off x="465662" y="1542086"/>
          <a:ext cx="4160126" cy="7855209"/>
        </p:xfrm>
        <a:graphic>
          <a:graphicData uri="http://schemas.openxmlformats.org/drawingml/2006/table">
            <a:tbl>
              <a:tblPr firstRow="1" bandRow="1">
                <a:tableStyleId>{5940675A-B579-460E-94D1-54222C63F5DA}</a:tableStyleId>
              </a:tblPr>
              <a:tblGrid>
                <a:gridCol w="4160126">
                  <a:extLst>
                    <a:ext uri="{9D8B030D-6E8A-4147-A177-3AD203B41FA5}">
                      <a16:colId xmlns:a16="http://schemas.microsoft.com/office/drawing/2014/main" val="2344213269"/>
                    </a:ext>
                  </a:extLst>
                </a:gridCol>
              </a:tblGrid>
              <a:tr h="363907">
                <a:tc>
                  <a:txBody>
                    <a:bodyPr/>
                    <a:lstStyle/>
                    <a:p>
                      <a:pPr algn="ctr"/>
                      <a:r>
                        <a:rPr lang="en-GB" sz="1400" b="1" dirty="0">
                          <a:latin typeface="+mn-lt"/>
                        </a:rPr>
                        <a:t>KEY VOCABULARY</a:t>
                      </a:r>
                    </a:p>
                  </a:txBody>
                  <a:tcPr anchor="ctr">
                    <a:solidFill>
                      <a:schemeClr val="accent1">
                        <a:lumMod val="60000"/>
                        <a:lumOff val="40000"/>
                      </a:schemeClr>
                    </a:solidFill>
                  </a:tcPr>
                </a:tc>
                <a:extLst>
                  <a:ext uri="{0D108BD9-81ED-4DB2-BD59-A6C34878D82A}">
                    <a16:rowId xmlns:a16="http://schemas.microsoft.com/office/drawing/2014/main" val="824812075"/>
                  </a:ext>
                </a:extLst>
              </a:tr>
              <a:tr h="7491302">
                <a:tc>
                  <a:txBody>
                    <a:bodyPr/>
                    <a:lstStyle/>
                    <a:p>
                      <a:pPr algn="l">
                        <a:lnSpc>
                          <a:spcPct val="100000"/>
                        </a:lnSpc>
                      </a:pPr>
                      <a:r>
                        <a:rPr lang="en-GB" sz="1600" dirty="0"/>
                        <a:t> </a:t>
                      </a:r>
                      <a:endParaRPr lang="en-GB" sz="1600" b="1" dirty="0"/>
                    </a:p>
                    <a:p>
                      <a:pPr algn="l">
                        <a:lnSpc>
                          <a:spcPct val="100000"/>
                        </a:lnSpc>
                      </a:pPr>
                      <a:r>
                        <a:rPr lang="en-GB" sz="1600" b="1" dirty="0"/>
                        <a:t>Celebration</a:t>
                      </a:r>
                      <a:r>
                        <a:rPr lang="en-GB" sz="1600" dirty="0"/>
                        <a:t>: when you do something special for an important event or occasion.</a:t>
                      </a:r>
                    </a:p>
                    <a:p>
                      <a:pPr algn="l">
                        <a:lnSpc>
                          <a:spcPct val="100000"/>
                        </a:lnSpc>
                      </a:pPr>
                      <a:endParaRPr lang="en-GB" sz="600" dirty="0"/>
                    </a:p>
                    <a:p>
                      <a:pPr algn="l">
                        <a:lnSpc>
                          <a:spcPct val="100000"/>
                        </a:lnSpc>
                      </a:pPr>
                      <a:r>
                        <a:rPr lang="en-GB" sz="1600" b="1" dirty="0"/>
                        <a:t>Birthday</a:t>
                      </a:r>
                      <a:r>
                        <a:rPr lang="en-GB" sz="1600" dirty="0"/>
                        <a:t>: the day you were born.</a:t>
                      </a:r>
                    </a:p>
                    <a:p>
                      <a:pPr algn="l">
                        <a:lnSpc>
                          <a:spcPct val="150000"/>
                        </a:lnSpc>
                      </a:pPr>
                      <a:r>
                        <a:rPr lang="en-GB" sz="1600" b="1" dirty="0"/>
                        <a:t>Presents</a:t>
                      </a:r>
                      <a:r>
                        <a:rPr lang="en-GB" sz="1600" dirty="0"/>
                        <a:t>: a gift given on a special occasion. </a:t>
                      </a:r>
                    </a:p>
                    <a:p>
                      <a:pPr algn="l">
                        <a:lnSpc>
                          <a:spcPct val="150000"/>
                        </a:lnSpc>
                      </a:pPr>
                      <a:r>
                        <a:rPr lang="en-GB" sz="1600" b="1" dirty="0"/>
                        <a:t>Decorations</a:t>
                      </a:r>
                      <a:r>
                        <a:rPr lang="en-GB" sz="1600" dirty="0"/>
                        <a:t>: put up on special occasions to make the room pretty. </a:t>
                      </a:r>
                    </a:p>
                    <a:p>
                      <a:pPr marL="0" marR="0" lvl="0" indent="0" algn="l" defTabSz="1280160" rtl="0" eaLnBrk="1" fontAlgn="auto" latinLnBrk="0" hangingPunct="1">
                        <a:lnSpc>
                          <a:spcPct val="150000"/>
                        </a:lnSpc>
                        <a:spcBef>
                          <a:spcPts val="0"/>
                        </a:spcBef>
                        <a:spcAft>
                          <a:spcPts val="0"/>
                        </a:spcAft>
                        <a:buClrTx/>
                        <a:buSzTx/>
                        <a:buFontTx/>
                        <a:buNone/>
                        <a:tabLst/>
                        <a:defRPr/>
                      </a:pPr>
                      <a:r>
                        <a:rPr lang="en-GB" sz="1600" b="1" dirty="0"/>
                        <a:t>Invitations: </a:t>
                      </a:r>
                      <a:r>
                        <a:rPr lang="en-GB" sz="1600" b="0" dirty="0"/>
                        <a:t>asking people to come to the special occasion</a:t>
                      </a:r>
                      <a:r>
                        <a:rPr lang="en-GB" sz="1600" b="1" dirty="0"/>
                        <a:t>.</a:t>
                      </a:r>
                      <a:endParaRPr lang="en-GB" sz="1600" dirty="0"/>
                    </a:p>
                    <a:p>
                      <a:pPr algn="l">
                        <a:lnSpc>
                          <a:spcPct val="100000"/>
                        </a:lnSpc>
                      </a:pPr>
                      <a:r>
                        <a:rPr lang="en-GB" sz="1600" b="1" dirty="0"/>
                        <a:t>Wedding</a:t>
                      </a:r>
                      <a:r>
                        <a:rPr lang="en-GB" sz="1600" dirty="0"/>
                        <a:t>: when 2 people get married. </a:t>
                      </a:r>
                    </a:p>
                    <a:p>
                      <a:pPr algn="l">
                        <a:lnSpc>
                          <a:spcPct val="150000"/>
                        </a:lnSpc>
                      </a:pPr>
                      <a:r>
                        <a:rPr lang="en-GB" sz="1600" b="1" dirty="0"/>
                        <a:t>Chinese New Year</a:t>
                      </a:r>
                      <a:r>
                        <a:rPr lang="en-GB" sz="1600" dirty="0"/>
                        <a:t>: </a:t>
                      </a:r>
                      <a:r>
                        <a:rPr lang="en-GB" sz="1400" dirty="0"/>
                        <a:t>the </a:t>
                      </a:r>
                      <a:r>
                        <a:rPr lang="en-GB" sz="1400" b="0" i="0" kern="1200" dirty="0">
                          <a:solidFill>
                            <a:schemeClr val="tx1"/>
                          </a:solidFill>
                          <a:effectLst/>
                          <a:latin typeface="+mn-lt"/>
                          <a:ea typeface="+mn-ea"/>
                          <a:cs typeface="+mn-cs"/>
                        </a:rPr>
                        <a:t>celebration of new beginnings, happiness and joy. It is one of the most important festivals in Chinese culture.</a:t>
                      </a:r>
                      <a:endParaRPr lang="en-GB" sz="1400" dirty="0"/>
                    </a:p>
                    <a:p>
                      <a:pPr algn="l">
                        <a:lnSpc>
                          <a:spcPct val="150000"/>
                        </a:lnSpc>
                      </a:pPr>
                      <a:r>
                        <a:rPr lang="en-GB" sz="1600" b="1" dirty="0"/>
                        <a:t>Shrove Tuesday: </a:t>
                      </a:r>
                      <a:r>
                        <a:rPr lang="en-GB" sz="1400" b="0" i="0" kern="1200" dirty="0">
                          <a:solidFill>
                            <a:schemeClr val="tx1"/>
                          </a:solidFill>
                          <a:effectLst/>
                          <a:latin typeface="+mn-lt"/>
                          <a:ea typeface="+mn-ea"/>
                          <a:cs typeface="+mn-cs"/>
                        </a:rPr>
                        <a:t>the traditional feast day before the start of Lent on </a:t>
                      </a:r>
                      <a:r>
                        <a:rPr lang="en-GB" sz="1400" b="1" i="0" kern="1200" dirty="0">
                          <a:solidFill>
                            <a:schemeClr val="tx1"/>
                          </a:solidFill>
                          <a:effectLst/>
                          <a:latin typeface="+mn-lt"/>
                          <a:ea typeface="+mn-ea"/>
                          <a:cs typeface="+mn-cs"/>
                        </a:rPr>
                        <a:t>Ash Wednesday</a:t>
                      </a:r>
                      <a:r>
                        <a:rPr lang="en-GB" sz="1400" b="0" i="0" kern="1200" dirty="0">
                          <a:solidFill>
                            <a:schemeClr val="tx1"/>
                          </a:solidFill>
                          <a:effectLst/>
                          <a:latin typeface="+mn-lt"/>
                          <a:ea typeface="+mn-ea"/>
                          <a:cs typeface="+mn-cs"/>
                        </a:rPr>
                        <a:t>. People eat pancakes ahead of their Lenten fasting.</a:t>
                      </a:r>
                      <a:endParaRPr lang="en-GB" sz="1400" b="1" dirty="0">
                        <a:latin typeface="Gill Sans MT" panose="020B0502020104020203" pitchFamily="34" charset="77"/>
                      </a:endParaRPr>
                    </a:p>
                    <a:p>
                      <a:pPr algn="l">
                        <a:lnSpc>
                          <a:spcPct val="150000"/>
                        </a:lnSpc>
                      </a:pPr>
                      <a:r>
                        <a:rPr lang="en-GB" sz="1600" b="1" dirty="0"/>
                        <a:t>Ash Wednesday</a:t>
                      </a:r>
                      <a:r>
                        <a:rPr lang="en-GB" sz="1600" dirty="0"/>
                        <a:t>: </a:t>
                      </a:r>
                      <a:r>
                        <a:rPr lang="en-GB" sz="1400" b="0" i="0" kern="1200" dirty="0">
                          <a:solidFill>
                            <a:schemeClr val="tx1"/>
                          </a:solidFill>
                          <a:effectLst/>
                          <a:latin typeface="+mn-lt"/>
                          <a:ea typeface="+mn-ea"/>
                          <a:cs typeface="+mn-cs"/>
                        </a:rPr>
                        <a:t>the first day of Lent, it marks the first day when Christian people will make self-sacrifices or give things up until the beginning of Easter.</a:t>
                      </a:r>
                      <a:endParaRPr lang="en-GB" sz="1400" dirty="0"/>
                    </a:p>
                    <a:p>
                      <a:pPr algn="l">
                        <a:lnSpc>
                          <a:spcPct val="150000"/>
                        </a:lnSpc>
                      </a:pPr>
                      <a:r>
                        <a:rPr lang="en-GB" sz="1600" b="1" dirty="0"/>
                        <a:t>Lent: </a:t>
                      </a:r>
                      <a:r>
                        <a:rPr lang="en-GB" sz="1400" b="0" i="0" kern="1200" dirty="0">
                          <a:solidFill>
                            <a:schemeClr val="tx1"/>
                          </a:solidFill>
                          <a:effectLst/>
                          <a:latin typeface="+mn-lt"/>
                          <a:ea typeface="+mn-ea"/>
                          <a:cs typeface="+mn-cs"/>
                        </a:rPr>
                        <a:t>Lent allows Christians to remember Jesus's fasting in the desert. It is a time of giving things up and a test of self-discipline.</a:t>
                      </a:r>
                      <a:endParaRPr lang="en-GB" sz="1400" b="1" dirty="0">
                        <a:latin typeface="Gill Sans MT" panose="020B0502020104020203" pitchFamily="34" charset="77"/>
                      </a:endParaRPr>
                    </a:p>
                    <a:p>
                      <a:pPr algn="ctr"/>
                      <a:endParaRPr lang="en-GB" sz="1200" b="1" dirty="0">
                        <a:latin typeface="Gill Sans MT" panose="020B0502020104020203" pitchFamily="34" charset="77"/>
                      </a:endParaRPr>
                    </a:p>
                  </a:txBody>
                  <a:tcPr>
                    <a:noFill/>
                  </a:tcPr>
                </a:tc>
                <a:extLst>
                  <a:ext uri="{0D108BD9-81ED-4DB2-BD59-A6C34878D82A}">
                    <a16:rowId xmlns:a16="http://schemas.microsoft.com/office/drawing/2014/main" val="1323434774"/>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818560279"/>
              </p:ext>
            </p:extLst>
          </p:nvPr>
        </p:nvGraphicFramePr>
        <p:xfrm>
          <a:off x="4780482" y="1548499"/>
          <a:ext cx="4041918" cy="3150397"/>
        </p:xfrm>
        <a:graphic>
          <a:graphicData uri="http://schemas.openxmlformats.org/drawingml/2006/table">
            <a:tbl>
              <a:tblPr firstRow="1" bandRow="1">
                <a:tableStyleId>{5C22544A-7EE6-4342-B048-85BDC9FD1C3A}</a:tableStyleId>
              </a:tblPr>
              <a:tblGrid>
                <a:gridCol w="4041918">
                  <a:extLst>
                    <a:ext uri="{9D8B030D-6E8A-4147-A177-3AD203B41FA5}">
                      <a16:colId xmlns:a16="http://schemas.microsoft.com/office/drawing/2014/main" val="20000"/>
                    </a:ext>
                  </a:extLst>
                </a:gridCol>
              </a:tblGrid>
              <a:tr h="19506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TOPIC</a:t>
                      </a:r>
                      <a:r>
                        <a:rPr lang="en-GB" sz="1200" b="1" baseline="0" dirty="0">
                          <a:solidFill>
                            <a:schemeClr val="tx1"/>
                          </a:solidFill>
                          <a:latin typeface="+mn-lt"/>
                        </a:rPr>
                        <a:t> </a:t>
                      </a:r>
                      <a:r>
                        <a:rPr lang="en-GB" sz="1200" b="1" dirty="0">
                          <a:solidFill>
                            <a:schemeClr val="tx1"/>
                          </a:solidFill>
                          <a:latin typeface="+mn-lt"/>
                        </a:rPr>
                        <a:t>KNOWLEDGE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693197">
                <a:tc>
                  <a:txBody>
                    <a:bodyPr/>
                    <a:lstStyle/>
                    <a:p>
                      <a:pPr marL="0" indent="0">
                        <a:buFont typeface="Arial" panose="020B0604020202020204" pitchFamily="34" charset="0"/>
                        <a:buNone/>
                      </a:pPr>
                      <a:endParaRPr lang="en-GB" sz="1800" dirty="0"/>
                    </a:p>
                    <a:p>
                      <a:pPr marL="0" indent="0">
                        <a:buFont typeface="Arial" panose="020B0604020202020204" pitchFamily="34" charset="0"/>
                        <a:buNone/>
                      </a:pPr>
                      <a:r>
                        <a:rPr lang="en-GB" sz="1800" dirty="0"/>
                        <a:t>Children will find out about popular celebrations within their own families and will celebrate some key festivals and events together. Children will be able to share details of how their family celebrate and will find out about celebrations and traditions within other cultures around the world. </a:t>
                      </a:r>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3478035829"/>
              </p:ext>
            </p:extLst>
          </p:nvPr>
        </p:nvGraphicFramePr>
        <p:xfrm>
          <a:off x="9022975" y="1552945"/>
          <a:ext cx="3429001" cy="3145951"/>
        </p:xfrm>
        <a:graphic>
          <a:graphicData uri="http://schemas.openxmlformats.org/drawingml/2006/table">
            <a:tbl>
              <a:tblPr firstRow="1" bandRow="1">
                <a:tableStyleId>{5C22544A-7EE6-4342-B048-85BDC9FD1C3A}</a:tableStyleId>
              </a:tblPr>
              <a:tblGrid>
                <a:gridCol w="3429001">
                  <a:extLst>
                    <a:ext uri="{9D8B030D-6E8A-4147-A177-3AD203B41FA5}">
                      <a16:colId xmlns:a16="http://schemas.microsoft.com/office/drawing/2014/main" val="20000"/>
                    </a:ext>
                  </a:extLst>
                </a:gridCol>
              </a:tblGrid>
              <a:tr h="51154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KEY QUESTIONS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634405">
                <a:tc>
                  <a:txBody>
                    <a:bodyPr/>
                    <a:lstStyle/>
                    <a:p>
                      <a:pPr marL="19685" marR="65405" indent="0" algn="just">
                        <a:lnSpc>
                          <a:spcPct val="121000"/>
                        </a:lnSpc>
                        <a:spcAft>
                          <a:spcPts val="800"/>
                        </a:spcAft>
                        <a:buFont typeface="Arial" panose="020B0604020202020204" pitchFamily="34" charset="0"/>
                        <a:buNone/>
                      </a:pPr>
                      <a:endParaRPr lang="en-GB" sz="1600" dirty="0">
                        <a:effectLst/>
                        <a:latin typeface="+mn-lt"/>
                        <a:cs typeface="Times New Roman" panose="02020603050405020304" pitchFamily="18" charset="0"/>
                      </a:endParaRP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What is a celebration?</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What do people celebrate?</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How do we celebrate?</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Why do we celebrate?</a:t>
                      </a:r>
                      <a:endParaRPr lang="en-GB" sz="1100" dirty="0">
                        <a:effectLst/>
                        <a:latin typeface="Calibri" panose="020F0502020204030204" pitchFamily="34" charset="0"/>
                        <a:cs typeface="Times New Roman" panose="02020603050405020304" pitchFamily="18" charset="0"/>
                      </a:endParaRPr>
                    </a:p>
                    <a:p>
                      <a:pPr marL="191135" marR="65405" indent="-171450" algn="just">
                        <a:lnSpc>
                          <a:spcPct val="121000"/>
                        </a:lnSpc>
                        <a:spcAft>
                          <a:spcPts val="800"/>
                        </a:spcAft>
                        <a:buFont typeface="Arial" panose="020B0604020202020204" pitchFamily="34" charset="0"/>
                        <a:buChar char="•"/>
                      </a:pPr>
                      <a:endParaRPr lang="en-GB" sz="1100" dirty="0">
                        <a:effectLst/>
                        <a:latin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321322400"/>
              </p:ext>
            </p:extLst>
          </p:nvPr>
        </p:nvGraphicFramePr>
        <p:xfrm>
          <a:off x="5027985" y="5576149"/>
          <a:ext cx="7111572" cy="3209865"/>
        </p:xfrm>
        <a:graphic>
          <a:graphicData uri="http://schemas.openxmlformats.org/drawingml/2006/table">
            <a:tbl>
              <a:tblPr firstRow="1" bandRow="1">
                <a:tableStyleId>{5C22544A-7EE6-4342-B048-85BDC9FD1C3A}</a:tableStyleId>
              </a:tblPr>
              <a:tblGrid>
                <a:gridCol w="7111572">
                  <a:extLst>
                    <a:ext uri="{9D8B030D-6E8A-4147-A177-3AD203B41FA5}">
                      <a16:colId xmlns:a16="http://schemas.microsoft.com/office/drawing/2014/main" val="20000"/>
                    </a:ext>
                  </a:extLst>
                </a:gridCol>
              </a:tblGrid>
              <a:tr h="46897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KEY TEXTS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74089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6" name="TextBox 45">
            <a:extLst>
              <a:ext uri="{FF2B5EF4-FFF2-40B4-BE49-F238E27FC236}">
                <a16:creationId xmlns:a16="http://schemas.microsoft.com/office/drawing/2014/main" id="{18627C80-3104-B24C-9CCE-10952F1B7878}"/>
              </a:ext>
            </a:extLst>
          </p:cNvPr>
          <p:cNvSpPr txBox="1"/>
          <p:nvPr/>
        </p:nvSpPr>
        <p:spPr>
          <a:xfrm>
            <a:off x="4780482" y="9291918"/>
            <a:ext cx="3533340" cy="261610"/>
          </a:xfrm>
          <a:prstGeom prst="rect">
            <a:avLst/>
          </a:prstGeom>
          <a:noFill/>
        </p:spPr>
        <p:txBody>
          <a:bodyPr wrap="none" rtlCol="0">
            <a:spAutoFit/>
          </a:bodyPr>
          <a:lstStyle/>
          <a:p>
            <a:pPr algn="ctr"/>
            <a:r>
              <a:rPr lang="en-GB" sz="1100" b="1" i="1" dirty="0">
                <a:solidFill>
                  <a:srgbClr val="FF0000"/>
                </a:solidFill>
              </a:rPr>
              <a:t>‘As a family we live, love, learn and celebrate with Jesus.’</a:t>
            </a:r>
          </a:p>
        </p:txBody>
      </p:sp>
      <p:pic>
        <p:nvPicPr>
          <p:cNvPr id="2" name="Picture 1"/>
          <p:cNvPicPr>
            <a:picLocks noChangeAspect="1"/>
          </p:cNvPicPr>
          <p:nvPr/>
        </p:nvPicPr>
        <p:blipFill>
          <a:blip r:embed="rId3"/>
          <a:stretch>
            <a:fillRect/>
          </a:stretch>
        </p:blipFill>
        <p:spPr>
          <a:xfrm>
            <a:off x="447880" y="244273"/>
            <a:ext cx="659429" cy="838025"/>
          </a:xfrm>
          <a:prstGeom prst="rect">
            <a:avLst/>
          </a:prstGeom>
        </p:spPr>
      </p:pic>
      <p:pic>
        <p:nvPicPr>
          <p:cNvPr id="3" name="Picture 2"/>
          <p:cNvPicPr>
            <a:picLocks noChangeAspect="1"/>
          </p:cNvPicPr>
          <p:nvPr/>
        </p:nvPicPr>
        <p:blipFill>
          <a:blip r:embed="rId4"/>
          <a:stretch>
            <a:fillRect/>
          </a:stretch>
        </p:blipFill>
        <p:spPr>
          <a:xfrm>
            <a:off x="11795093" y="278955"/>
            <a:ext cx="688928" cy="873917"/>
          </a:xfrm>
          <a:prstGeom prst="rect">
            <a:avLst/>
          </a:prstGeom>
        </p:spPr>
      </p:pic>
      <p:pic>
        <p:nvPicPr>
          <p:cNvPr id="1026" name="Picture 2" descr="Happy birthday, Blue Kangaroo!">
            <a:extLst>
              <a:ext uri="{FF2B5EF4-FFF2-40B4-BE49-F238E27FC236}">
                <a16:creationId xmlns:a16="http://schemas.microsoft.com/office/drawing/2014/main" id="{8B277D0F-C3DE-5C6A-33B5-7ABE17483B3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5151" y="6538424"/>
            <a:ext cx="1292517" cy="16459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 Scarecrows' Wedding : Donaldson, Julia, Scheffler, Axel: Amazon.co.uk:  Books">
            <a:extLst>
              <a:ext uri="{FF2B5EF4-FFF2-40B4-BE49-F238E27FC236}">
                <a16:creationId xmlns:a16="http://schemas.microsoft.com/office/drawing/2014/main" id="{5E83D908-2B3C-6B61-04A4-A37CE880AE2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45539" y="6792219"/>
            <a:ext cx="1449554" cy="129300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Great Race: The Story of the Chinese Zodiac : Hiles, Emily:  Amazon.co.uk: Books">
            <a:extLst>
              <a:ext uri="{FF2B5EF4-FFF2-40B4-BE49-F238E27FC236}">
                <a16:creationId xmlns:a16="http://schemas.microsoft.com/office/drawing/2014/main" id="{788160AB-DCE4-6E1C-1E2A-9AC9FB58A50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09473" y="6603195"/>
            <a:ext cx="1449506" cy="144950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Runaway Pancake Book Review">
            <a:extLst>
              <a:ext uri="{FF2B5EF4-FFF2-40B4-BE49-F238E27FC236}">
                <a16:creationId xmlns:a16="http://schemas.microsoft.com/office/drawing/2014/main" id="{23EFFF24-F326-EF9A-43D8-73A294B6C72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69691" y="6738913"/>
            <a:ext cx="933089" cy="1405783"/>
          </a:xfrm>
          <a:prstGeom prst="rect">
            <a:avLst/>
          </a:prstGeom>
          <a:noFill/>
          <a:extLst>
            <a:ext uri="{909E8E84-426E-40DD-AFC4-6F175D3DCCD1}">
              <a14:hiddenFill xmlns:a14="http://schemas.microsoft.com/office/drawing/2010/main">
                <a:solidFill>
                  <a:srgbClr val="FFFFFF"/>
                </a:solidFill>
              </a14:hiddenFill>
            </a:ext>
          </a:extLst>
        </p:spPr>
      </p:pic>
      <p:sp>
        <p:nvSpPr>
          <p:cNvPr id="45" name="Rectangle 44">
            <a:extLst>
              <a:ext uri="{FF2B5EF4-FFF2-40B4-BE49-F238E27FC236}">
                <a16:creationId xmlns:a16="http://schemas.microsoft.com/office/drawing/2014/main" id="{229E4DC9-4D7A-4045-B8E0-194DBF237103}"/>
              </a:ext>
            </a:extLst>
          </p:cNvPr>
          <p:cNvSpPr/>
          <p:nvPr/>
        </p:nvSpPr>
        <p:spPr>
          <a:xfrm>
            <a:off x="393221" y="138896"/>
            <a:ext cx="12307860" cy="9153022"/>
          </a:xfrm>
          <a:prstGeom prst="rect">
            <a:avLst/>
          </a:prstGeom>
          <a:noFill/>
          <a:ln w="73025"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Tree>
    <p:extLst>
      <p:ext uri="{BB962C8B-B14F-4D97-AF65-F5344CB8AC3E}">
        <p14:creationId xmlns:p14="http://schemas.microsoft.com/office/powerpoint/2010/main" val="364418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AFD25-7A7D-DA3C-C44C-9A620353E00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3225D9E-D31A-FC03-62D1-ED7125B85C47}"/>
              </a:ext>
            </a:extLst>
          </p:cNvPr>
          <p:cNvSpPr>
            <a:spLocks noGrp="1"/>
          </p:cNvSpPr>
          <p:nvPr>
            <p:ph idx="1"/>
          </p:nvPr>
        </p:nvSpPr>
        <p:spPr/>
        <p:txBody>
          <a:bodyPr/>
          <a:lstStyle/>
          <a:p>
            <a:endParaRPr lang="en-GB"/>
          </a:p>
        </p:txBody>
      </p:sp>
      <p:pic>
        <p:nvPicPr>
          <p:cNvPr id="2050" name="Picture 2" descr="Colorful confetti falling on purple background, celebration background. 3D  rendering photo – Party background Image on Unsplash">
            <a:extLst>
              <a:ext uri="{FF2B5EF4-FFF2-40B4-BE49-F238E27FC236}">
                <a16:creationId xmlns:a16="http://schemas.microsoft.com/office/drawing/2014/main" id="{C2A4F005-0F88-A727-8ECC-7D9C048CBD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503" y="0"/>
            <a:ext cx="12988417" cy="960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6757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1862</TotalTime>
  <Words>271</Words>
  <Application>Microsoft Office PowerPoint</Application>
  <PresentationFormat>A3 Paper (297x420 mm)</PresentationFormat>
  <Paragraphs>28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Gill Sans MT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Jennings</dc:creator>
  <cp:lastModifiedBy>Sophie Piggott [Student-LMS]</cp:lastModifiedBy>
  <cp:revision>68</cp:revision>
  <dcterms:created xsi:type="dcterms:W3CDTF">2020-09-22T12:40:30Z</dcterms:created>
  <dcterms:modified xsi:type="dcterms:W3CDTF">2024-01-04T15:26:06Z</dcterms:modified>
</cp:coreProperties>
</file>