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33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588"/>
  </p:normalViewPr>
  <p:slideViewPr>
    <p:cSldViewPr snapToGrid="0" snapToObjects="1">
      <p:cViewPr varScale="1">
        <p:scale>
          <a:sx n="83" d="100"/>
          <a:sy n="83" d="100"/>
        </p:scale>
        <p:origin x="14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GB"/>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206396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69890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07557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61740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GB"/>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9707A9A-2CB2-A741-B755-CCE1CF4A6E7F}"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330190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9707A9A-2CB2-A741-B755-CCE1CF4A6E7F}"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53135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9707A9A-2CB2-A741-B755-CCE1CF4A6E7F}" type="datetimeFigureOut">
              <a:rPr lang="en-GB" smtClean="0"/>
              <a:t>24/01/2024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49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9707A9A-2CB2-A741-B755-CCE1CF4A6E7F}" type="datetimeFigureOut">
              <a:rPr lang="en-GB" smtClean="0"/>
              <a:t>24/01/2024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33031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07A9A-2CB2-A741-B755-CCE1CF4A6E7F}" type="datetimeFigureOut">
              <a:rPr lang="en-GB" smtClean="0"/>
              <a:t>24/01/2024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083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78819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GB"/>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83968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9707A9A-2CB2-A741-B755-CCE1CF4A6E7F}" type="datetimeFigureOut">
              <a:rPr lang="en-GB" smtClean="0"/>
              <a:t>24/01/2024</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7F378B9-C4D2-8F4B-BE23-1F4DF5136582}" type="slidenum">
              <a:rPr lang="en-GB" smtClean="0"/>
              <a:t>‹#›</a:t>
            </a:fld>
            <a:endParaRPr lang="en-GB"/>
          </a:p>
        </p:txBody>
      </p:sp>
    </p:spTree>
    <p:extLst>
      <p:ext uri="{BB962C8B-B14F-4D97-AF65-F5344CB8AC3E}">
        <p14:creationId xmlns:p14="http://schemas.microsoft.com/office/powerpoint/2010/main" val="3759202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885F63B-22FE-9C4F-B60D-553F5929394F}"/>
              </a:ext>
            </a:extLst>
          </p:cNvPr>
          <p:cNvSpPr/>
          <p:nvPr/>
        </p:nvSpPr>
        <p:spPr>
          <a:xfrm>
            <a:off x="1749291" y="791748"/>
            <a:ext cx="9367935" cy="2185214"/>
          </a:xfrm>
          <a:prstGeom prst="rect">
            <a:avLst/>
          </a:prstGeom>
          <a:noFill/>
          <a:ln>
            <a:noFill/>
          </a:ln>
        </p:spPr>
        <p:txBody>
          <a:bodyPr wrap="square" lIns="91440" tIns="45720" rIns="91440" bIns="45720">
            <a:spAutoFit/>
          </a:bodyPr>
          <a:lstStyle/>
          <a:p>
            <a:pPr algn="ctr"/>
            <a:r>
              <a:rPr lang="en-GB" sz="4400" b="1"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Year 4 – Topic </a:t>
            </a:r>
            <a:r>
              <a:rPr lang="en-GB" sz="4400" b="1" dirty="0" smtClean="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5- Eucharist/Giving and Receiving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4800" b="1" cap="none" spc="0"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endParaRPr>
          </a:p>
        </p:txBody>
      </p:sp>
      <p:sp>
        <p:nvSpPr>
          <p:cNvPr id="6" name="Rectangle 5">
            <a:extLst>
              <a:ext uri="{FF2B5EF4-FFF2-40B4-BE49-F238E27FC236}">
                <a16:creationId xmlns:a16="http://schemas.microsoft.com/office/drawing/2014/main" id="{3406AFF5-E9E8-CE4E-A6D1-19C2855DB269}"/>
              </a:ext>
            </a:extLst>
          </p:cNvPr>
          <p:cNvSpPr/>
          <p:nvPr/>
        </p:nvSpPr>
        <p:spPr>
          <a:xfrm>
            <a:off x="3734875" y="290892"/>
            <a:ext cx="5624553" cy="523220"/>
          </a:xfrm>
          <a:prstGeom prst="rect">
            <a:avLst/>
          </a:prstGeom>
          <a:noFill/>
          <a:ln>
            <a:noFill/>
          </a:ln>
        </p:spPr>
        <p:txBody>
          <a:bodyPr wrap="none" lIns="91440" tIns="45720" rIns="91440" bIns="45720">
            <a:spAutoFit/>
          </a:bodyPr>
          <a:lstStyle/>
          <a:p>
            <a:pPr algn="ctr"/>
            <a:r>
              <a:rPr lang="en-GB" sz="2800" b="1" cap="none" spc="0" dirty="0">
                <a:ln w="0">
                  <a:solidFill>
                    <a:schemeClr val="tx1"/>
                  </a:solidFill>
                </a:ln>
                <a:solidFill>
                  <a:srgbClr val="FF0000"/>
                </a:solidFill>
                <a:effectLst>
                  <a:outerShdw dist="12700" dir="4260000" algn="tl" rotWithShape="0">
                    <a:schemeClr val="dk1"/>
                  </a:outerShdw>
                </a:effectLst>
                <a:latin typeface="Gill Sans MT" panose="020B0502020104020203" pitchFamily="34" charset="77"/>
                <a:cs typeface="Phosphate Inline" panose="02000506050000020004" pitchFamily="2" charset="77"/>
              </a:rPr>
              <a:t>RE KNOWLEDGE ORGANISER</a:t>
            </a:r>
          </a:p>
        </p:txBody>
      </p:sp>
      <p:graphicFrame>
        <p:nvGraphicFramePr>
          <p:cNvPr id="10" name="Table 10">
            <a:extLst>
              <a:ext uri="{FF2B5EF4-FFF2-40B4-BE49-F238E27FC236}">
                <a16:creationId xmlns:a16="http://schemas.microsoft.com/office/drawing/2014/main" id="{584E3967-87F3-CD49-9356-CFC6D0DECC3C}"/>
              </a:ext>
            </a:extLst>
          </p:cNvPr>
          <p:cNvGraphicFramePr>
            <a:graphicFrameLocks noGrp="1"/>
          </p:cNvGraphicFramePr>
          <p:nvPr>
            <p:extLst>
              <p:ext uri="{D42A27DB-BD31-4B8C-83A1-F6EECF244321}">
                <p14:modId xmlns:p14="http://schemas.microsoft.com/office/powerpoint/2010/main" val="2534469189"/>
              </p:ext>
            </p:extLst>
          </p:nvPr>
        </p:nvGraphicFramePr>
        <p:xfrm>
          <a:off x="396611" y="1741905"/>
          <a:ext cx="3992676" cy="6340911"/>
        </p:xfrm>
        <a:graphic>
          <a:graphicData uri="http://schemas.openxmlformats.org/drawingml/2006/table">
            <a:tbl>
              <a:tblPr firstRow="1" bandRow="1">
                <a:tableStyleId>{5940675A-B579-460E-94D1-54222C63F5DA}</a:tableStyleId>
              </a:tblPr>
              <a:tblGrid>
                <a:gridCol w="1187233">
                  <a:extLst>
                    <a:ext uri="{9D8B030D-6E8A-4147-A177-3AD203B41FA5}">
                      <a16:colId xmlns:a16="http://schemas.microsoft.com/office/drawing/2014/main" val="2344213269"/>
                    </a:ext>
                  </a:extLst>
                </a:gridCol>
                <a:gridCol w="2805443">
                  <a:extLst>
                    <a:ext uri="{9D8B030D-6E8A-4147-A177-3AD203B41FA5}">
                      <a16:colId xmlns:a16="http://schemas.microsoft.com/office/drawing/2014/main" val="2649323644"/>
                    </a:ext>
                  </a:extLst>
                </a:gridCol>
              </a:tblGrid>
              <a:tr h="565423">
                <a:tc gridSpan="2">
                  <a:txBody>
                    <a:bodyPr/>
                    <a:lstStyle/>
                    <a:p>
                      <a:pPr algn="ctr"/>
                      <a:r>
                        <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rPr>
                        <a:t>ESSENTIAL VOCABULARY</a:t>
                      </a:r>
                    </a:p>
                  </a:txBody>
                  <a:tcPr anchor="ctr">
                    <a:solidFill>
                      <a:schemeClr val="accent1">
                        <a:lumMod val="60000"/>
                        <a:lumOff val="40000"/>
                      </a:schemeClr>
                    </a:solidFill>
                  </a:tcPr>
                </a:tc>
                <a:tc hMerge="1">
                  <a:txBody>
                    <a:bodyPr/>
                    <a:lstStyle/>
                    <a:p>
                      <a:endParaRPr lang="en-GB" sz="1200" dirty="0"/>
                    </a:p>
                  </a:txBody>
                  <a:tcPr/>
                </a:tc>
                <a:extLst>
                  <a:ext uri="{0D108BD9-81ED-4DB2-BD59-A6C34878D82A}">
                    <a16:rowId xmlns:a16="http://schemas.microsoft.com/office/drawing/2014/main" val="824812075"/>
                  </a:ext>
                </a:extLst>
              </a:tr>
              <a:tr h="491372">
                <a:tc>
                  <a:txBody>
                    <a:bodyPr/>
                    <a:lstStyle/>
                    <a:p>
                      <a:pPr algn="ctr"/>
                      <a:r>
                        <a:rPr lang="en-US" sz="1100" b="1" u="none" dirty="0" smtClean="0">
                          <a:solidFill>
                            <a:schemeClr val="tx1">
                              <a:lumMod val="95000"/>
                              <a:lumOff val="5000"/>
                            </a:schemeClr>
                          </a:solidFill>
                          <a:latin typeface="+mn-lt"/>
                          <a:ea typeface="Calibri" panose="020F0502020204030204" pitchFamily="34" charset="0"/>
                          <a:cs typeface="Calibri" panose="020F0502020204030204" pitchFamily="34" charset="0"/>
                        </a:rPr>
                        <a:t>Giving</a:t>
                      </a:r>
                      <a:endPar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i="0" kern="1200" dirty="0" smtClean="0">
                          <a:solidFill>
                            <a:schemeClr val="tx1"/>
                          </a:solidFill>
                          <a:effectLst/>
                          <a:latin typeface="+mn-lt"/>
                          <a:ea typeface="+mn-ea"/>
                          <a:cs typeface="+mn-cs"/>
                        </a:rPr>
                        <a:t>all created things are gifts from God, given to be shared for the good of all.</a:t>
                      </a:r>
                      <a:r>
                        <a:rPr lang="en-GB" sz="1100" b="0" i="0" u="none" kern="1200" dirty="0" smtClean="0">
                          <a:solidFill>
                            <a:schemeClr val="tx1"/>
                          </a:solidFill>
                          <a:effectLst/>
                          <a:latin typeface="+mn-lt"/>
                          <a:ea typeface="+mn-ea"/>
                          <a:cs typeface="+mn-cs"/>
                        </a:rPr>
                        <a:t>.</a:t>
                      </a:r>
                      <a:endParaRPr lang="en-GB" sz="1100" b="0" u="none" dirty="0">
                        <a:solidFill>
                          <a:schemeClr val="tx1"/>
                        </a:solidFill>
                        <a:latin typeface="+mn-lt"/>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3708563774"/>
                  </a:ext>
                </a:extLst>
              </a:tr>
              <a:tr h="491372">
                <a:tc>
                  <a:txBody>
                    <a:bodyPr/>
                    <a:lstStyle/>
                    <a:p>
                      <a:pPr algn="ctr"/>
                      <a:r>
                        <a:rPr lang="en-GB" sz="1100" b="1" u="none" dirty="0" smtClean="0">
                          <a:solidFill>
                            <a:schemeClr val="tx1">
                              <a:lumMod val="95000"/>
                              <a:lumOff val="5000"/>
                            </a:schemeClr>
                          </a:solidFill>
                          <a:latin typeface="+mn-lt"/>
                          <a:ea typeface="Calibri" panose="020F0502020204030204" pitchFamily="34" charset="0"/>
                          <a:cs typeface="Calibri" panose="020F0502020204030204" pitchFamily="34" charset="0"/>
                        </a:rPr>
                        <a:t>Receiving</a:t>
                      </a:r>
                      <a:endPar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i="0" kern="1200" dirty="0" smtClean="0">
                          <a:solidFill>
                            <a:schemeClr val="tx1"/>
                          </a:solidFill>
                          <a:effectLst/>
                          <a:latin typeface="+mn-lt"/>
                          <a:ea typeface="+mn-ea"/>
                          <a:cs typeface="+mn-cs"/>
                        </a:rPr>
                        <a:t>A person is said to be fully initiated in the Catholic Church when s/he has received the three sacraments of Christian initiation, Baptism, Confirmation and Eucharist. </a:t>
                      </a:r>
                      <a:endParaRPr lang="en-GB" sz="1100" b="0" u="none" dirty="0">
                        <a:solidFill>
                          <a:schemeClr val="tx1"/>
                        </a:solidFill>
                        <a:latin typeface="+mn-lt"/>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52157742"/>
                  </a:ext>
                </a:extLst>
              </a:tr>
              <a:tr h="491372">
                <a:tc>
                  <a:txBody>
                    <a:bodyPr/>
                    <a:lstStyle/>
                    <a:p>
                      <a:pPr algn="ctr"/>
                      <a:r>
                        <a:rPr lang="en-GB" sz="1100" b="1" u="none" dirty="0" smtClean="0">
                          <a:solidFill>
                            <a:schemeClr val="tx1">
                              <a:lumMod val="95000"/>
                              <a:lumOff val="5000"/>
                            </a:schemeClr>
                          </a:solidFill>
                          <a:latin typeface="+mn-lt"/>
                          <a:ea typeface="Calibri" panose="020F0502020204030204" pitchFamily="34" charset="0"/>
                          <a:cs typeface="Calibri" panose="020F0502020204030204" pitchFamily="34" charset="0"/>
                        </a:rPr>
                        <a:t>Eucharist</a:t>
                      </a:r>
                      <a:endPar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kern="1200" dirty="0" smtClean="0">
                          <a:solidFill>
                            <a:schemeClr val="tx1"/>
                          </a:solidFill>
                          <a:effectLst/>
                          <a:latin typeface="+mn-lt"/>
                          <a:ea typeface="+mn-ea"/>
                          <a:cs typeface="+mn-cs"/>
                        </a:rPr>
                        <a:t>Thanksgiving) because it is an action of thanksgiving to God.</a:t>
                      </a:r>
                      <a:endParaRPr lang="en-GB" sz="1100" b="0" u="none" dirty="0">
                        <a:solidFill>
                          <a:schemeClr val="tx1"/>
                        </a:solidFill>
                        <a:latin typeface="+mn-lt"/>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3127595459"/>
                  </a:ext>
                </a:extLst>
              </a:tr>
              <a:tr h="491372">
                <a:tc>
                  <a:txBody>
                    <a:bodyPr/>
                    <a:lstStyle/>
                    <a:p>
                      <a:pPr algn="ctr"/>
                      <a:r>
                        <a:rPr lang="en-GB" sz="1100" b="1" u="none" dirty="0" smtClean="0">
                          <a:solidFill>
                            <a:schemeClr val="tx1">
                              <a:lumMod val="95000"/>
                              <a:lumOff val="5000"/>
                            </a:schemeClr>
                          </a:solidFill>
                          <a:latin typeface="+mn-lt"/>
                          <a:ea typeface="Calibri" panose="020F0502020204030204" pitchFamily="34" charset="0"/>
                          <a:cs typeface="Calibri" panose="020F0502020204030204" pitchFamily="34" charset="0"/>
                        </a:rPr>
                        <a:t>The Lord’s supper</a:t>
                      </a:r>
                      <a:endPar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i="0" u="none" kern="1200" dirty="0">
                          <a:solidFill>
                            <a:schemeClr val="tx1"/>
                          </a:solidFill>
                          <a:effectLst/>
                          <a:latin typeface="+mn-lt"/>
                          <a:ea typeface="+mn-ea"/>
                          <a:cs typeface="+mn-cs"/>
                        </a:rPr>
                        <a:t> </a:t>
                      </a:r>
                      <a:r>
                        <a:rPr lang="en-GB" sz="1100" b="0" kern="1200" dirty="0" smtClean="0">
                          <a:solidFill>
                            <a:schemeClr val="tx1"/>
                          </a:solidFill>
                          <a:effectLst/>
                          <a:latin typeface="+mn-lt"/>
                          <a:ea typeface="+mn-ea"/>
                          <a:cs typeface="+mn-cs"/>
                        </a:rPr>
                        <a:t>connection with the supper which the Lord took with his disciples on the eve of his Passion.</a:t>
                      </a:r>
                      <a:endParaRPr lang="en-GB" sz="1100" b="0" u="none" dirty="0">
                        <a:solidFill>
                          <a:schemeClr val="tx1"/>
                        </a:solidFill>
                        <a:latin typeface="+mn-lt"/>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520535911"/>
                  </a:ext>
                </a:extLst>
              </a:tr>
              <a:tr h="491372">
                <a:tc>
                  <a:txBody>
                    <a:bodyPr/>
                    <a:lstStyle/>
                    <a:p>
                      <a:pPr algn="ctr"/>
                      <a:r>
                        <a:rPr lang="en-GB" sz="1100" b="1" u="none" dirty="0" smtClean="0">
                          <a:solidFill>
                            <a:schemeClr val="tx1">
                              <a:lumMod val="95000"/>
                              <a:lumOff val="5000"/>
                            </a:schemeClr>
                          </a:solidFill>
                          <a:latin typeface="+mn-lt"/>
                          <a:ea typeface="Calibri" panose="020F0502020204030204" pitchFamily="34" charset="0"/>
                          <a:cs typeface="Calibri" panose="020F0502020204030204" pitchFamily="34" charset="0"/>
                        </a:rPr>
                        <a:t>Breaking of the bread</a:t>
                      </a:r>
                      <a:endPar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tc>
                  <a:txBody>
                    <a:bodyPr/>
                    <a:lstStyle/>
                    <a:p>
                      <a:r>
                        <a:rPr lang="en-GB" sz="1100" b="0" kern="1200" dirty="0" smtClean="0">
                          <a:solidFill>
                            <a:schemeClr val="tx1"/>
                          </a:solidFill>
                          <a:effectLst/>
                          <a:latin typeface="+mn-lt"/>
                          <a:ea typeface="+mn-ea"/>
                          <a:cs typeface="+mn-cs"/>
                        </a:rPr>
                        <a:t>Jesus used this rite, part of a Jewish meal, when as master of the table he blessed and distributed the bread, above all at the Last Supper. It is by this action that his disciples will recognise him after his Resurrection.</a:t>
                      </a:r>
                    </a:p>
                    <a:p>
                      <a:r>
                        <a:rPr lang="en-GB" sz="1100" b="0" kern="1200" dirty="0" smtClean="0">
                          <a:solidFill>
                            <a:schemeClr val="tx1"/>
                          </a:solidFill>
                          <a:effectLst/>
                          <a:latin typeface="+mn-lt"/>
                          <a:ea typeface="+mn-ea"/>
                          <a:cs typeface="+mn-cs"/>
                        </a:rPr>
                        <a:t>The memorial of the Lord’s Passion and Resurrection.</a:t>
                      </a:r>
                      <a:endParaRPr lang="en-GB" sz="1100" b="0" kern="1200" dirty="0">
                        <a:solidFill>
                          <a:schemeClr val="tx1"/>
                        </a:solidFill>
                        <a:effectLst/>
                        <a:latin typeface="+mn-lt"/>
                        <a:ea typeface="+mn-ea"/>
                        <a:cs typeface="+mn-cs"/>
                      </a:endParaRPr>
                    </a:p>
                  </a:txBody>
                  <a:tcPr anchor="ctr"/>
                </a:tc>
                <a:extLst>
                  <a:ext uri="{0D108BD9-81ED-4DB2-BD59-A6C34878D82A}">
                    <a16:rowId xmlns:a16="http://schemas.microsoft.com/office/drawing/2014/main" val="1225294210"/>
                  </a:ext>
                </a:extLst>
              </a:tr>
              <a:tr h="491372">
                <a:tc>
                  <a:txBody>
                    <a:bodyPr/>
                    <a:lstStyle/>
                    <a:p>
                      <a:pPr algn="ctr"/>
                      <a:r>
                        <a:rPr lang="en-GB" sz="1100" b="1" u="none" dirty="0" smtClean="0">
                          <a:solidFill>
                            <a:schemeClr val="tx1">
                              <a:lumMod val="95000"/>
                              <a:lumOff val="5000"/>
                            </a:schemeClr>
                          </a:solidFill>
                          <a:latin typeface="+mn-lt"/>
                          <a:ea typeface="Calibri" panose="020F0502020204030204" pitchFamily="34" charset="0"/>
                          <a:cs typeface="Calibri" panose="020F0502020204030204" pitchFamily="34" charset="0"/>
                        </a:rPr>
                        <a:t>Holy sacrifice</a:t>
                      </a:r>
                      <a:endPar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kern="1200" dirty="0" smtClean="0">
                          <a:solidFill>
                            <a:schemeClr val="tx1"/>
                          </a:solidFill>
                          <a:effectLst/>
                          <a:latin typeface="+mn-lt"/>
                          <a:ea typeface="+mn-ea"/>
                          <a:cs typeface="+mn-cs"/>
                        </a:rPr>
                        <a:t>one sacrifice of Christ the Saviour and includes the Church’s offering.</a:t>
                      </a:r>
                      <a:endParaRPr lang="en-GB" sz="1100" b="0" u="none" dirty="0">
                        <a:solidFill>
                          <a:schemeClr val="tx1"/>
                        </a:solidFill>
                        <a:latin typeface="+mn-lt"/>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182610385"/>
                  </a:ext>
                </a:extLst>
              </a:tr>
              <a:tr h="491372">
                <a:tc>
                  <a:txBody>
                    <a:bodyPr/>
                    <a:lstStyle/>
                    <a:p>
                      <a:pPr algn="ctr"/>
                      <a:r>
                        <a:rPr lang="en-GB" sz="1100" b="1" u="none" dirty="0" smtClean="0">
                          <a:solidFill>
                            <a:schemeClr val="tx1">
                              <a:lumMod val="95000"/>
                              <a:lumOff val="5000"/>
                            </a:schemeClr>
                          </a:solidFill>
                          <a:latin typeface="+mn-lt"/>
                          <a:ea typeface="Calibri" panose="020F0502020204030204" pitchFamily="34" charset="0"/>
                          <a:cs typeface="Calibri" panose="020F0502020204030204" pitchFamily="34" charset="0"/>
                        </a:rPr>
                        <a:t>Holy communion</a:t>
                      </a:r>
                      <a:endPar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kern="1200" dirty="0" smtClean="0">
                          <a:solidFill>
                            <a:schemeClr val="tx1"/>
                          </a:solidFill>
                          <a:effectLst/>
                          <a:latin typeface="+mn-lt"/>
                          <a:ea typeface="+mn-ea"/>
                          <a:cs typeface="+mn-cs"/>
                        </a:rPr>
                        <a:t>by this sacrament we unite ourselves to Christ who makes us sharers in his Body and Blood to form a single body.</a:t>
                      </a:r>
                      <a:endParaRPr lang="en-GB" sz="1100" b="0" u="none" dirty="0">
                        <a:solidFill>
                          <a:schemeClr val="tx1"/>
                        </a:solidFill>
                        <a:latin typeface="+mn-lt"/>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471841805"/>
                  </a:ext>
                </a:extLst>
              </a:tr>
              <a:tr h="491372">
                <a:tc>
                  <a:txBody>
                    <a:bodyPr/>
                    <a:lstStyle/>
                    <a:p>
                      <a:pPr algn="ctr"/>
                      <a:r>
                        <a:rPr lang="en-GB" sz="1100" b="1" u="none" dirty="0" smtClean="0">
                          <a:solidFill>
                            <a:schemeClr val="tx1">
                              <a:lumMod val="95000"/>
                              <a:lumOff val="5000"/>
                            </a:schemeClr>
                          </a:solidFill>
                          <a:latin typeface="+mn-lt"/>
                          <a:ea typeface="Calibri" panose="020F0502020204030204" pitchFamily="34" charset="0"/>
                          <a:cs typeface="Calibri" panose="020F0502020204030204" pitchFamily="34" charset="0"/>
                        </a:rPr>
                        <a:t>Sign of peace</a:t>
                      </a:r>
                      <a:endPar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i="0" kern="1200" dirty="0" smtClean="0">
                          <a:solidFill>
                            <a:schemeClr val="tx1"/>
                          </a:solidFill>
                          <a:effectLst/>
                          <a:latin typeface="+mn-lt"/>
                          <a:ea typeface="+mn-ea"/>
                          <a:cs typeface="+mn-cs"/>
                        </a:rPr>
                        <a:t>Liturgical practice of giving a sign of peace, union, or friendship, as a handshake or embrace, at some point in a Christian service</a:t>
                      </a:r>
                      <a:endParaRPr lang="en-GB" sz="1100" b="0" u="none" dirty="0">
                        <a:solidFill>
                          <a:schemeClr val="tx1"/>
                        </a:solidFill>
                        <a:latin typeface="+mn-lt"/>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924468841"/>
                  </a:ext>
                </a:extLst>
              </a:tr>
              <a:tr h="491372">
                <a:tc>
                  <a:txBody>
                    <a:bodyPr/>
                    <a:lstStyle/>
                    <a:p>
                      <a:pPr algn="ctr"/>
                      <a:r>
                        <a:rPr lang="en-GB" sz="1100" b="1" u="none" dirty="0" smtClean="0">
                          <a:solidFill>
                            <a:schemeClr val="tx1">
                              <a:lumMod val="95000"/>
                              <a:lumOff val="5000"/>
                            </a:schemeClr>
                          </a:solidFill>
                          <a:latin typeface="+mn-lt"/>
                          <a:ea typeface="Calibri" panose="020F0502020204030204" pitchFamily="34" charset="0"/>
                          <a:cs typeface="Calibri" panose="020F0502020204030204" pitchFamily="34" charset="0"/>
                        </a:rPr>
                        <a:t>Lamb of God</a:t>
                      </a:r>
                      <a:endParaRPr lang="en-GB" sz="1100" b="1" u="none" dirty="0">
                        <a:solidFill>
                          <a:schemeClr val="tx1">
                            <a:lumMod val="95000"/>
                            <a:lumOff val="5000"/>
                          </a:schemeClr>
                        </a:solidFill>
                        <a:latin typeface="+mn-lt"/>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i="0" kern="1200" dirty="0" smtClean="0">
                          <a:solidFill>
                            <a:schemeClr val="tx1"/>
                          </a:solidFill>
                          <a:effectLst/>
                          <a:latin typeface="+mn-lt"/>
                          <a:ea typeface="+mn-ea"/>
                          <a:cs typeface="+mn-cs"/>
                        </a:rPr>
                        <a:t>God gave Jesus to be killed like a lamb for our sins so we could live forever.</a:t>
                      </a:r>
                      <a:endParaRPr lang="en-GB" sz="1100" b="0" u="none" dirty="0">
                        <a:solidFill>
                          <a:schemeClr val="tx1"/>
                        </a:solidFill>
                        <a:latin typeface="+mn-lt"/>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108524353"/>
                  </a:ext>
                </a:extLst>
              </a:tr>
            </a:tbl>
          </a:graphicData>
        </a:graphic>
      </p:graphicFrame>
      <p:graphicFrame>
        <p:nvGraphicFramePr>
          <p:cNvPr id="17" name="Table 10">
            <a:extLst>
              <a:ext uri="{FF2B5EF4-FFF2-40B4-BE49-F238E27FC236}">
                <a16:creationId xmlns:a16="http://schemas.microsoft.com/office/drawing/2014/main" id="{B282761F-969F-D243-A8F6-6981A096851F}"/>
              </a:ext>
            </a:extLst>
          </p:cNvPr>
          <p:cNvGraphicFramePr>
            <a:graphicFrameLocks noGrp="1"/>
          </p:cNvGraphicFramePr>
          <p:nvPr>
            <p:extLst>
              <p:ext uri="{D42A27DB-BD31-4B8C-83A1-F6EECF244321}">
                <p14:modId xmlns:p14="http://schemas.microsoft.com/office/powerpoint/2010/main" val="78695093"/>
              </p:ext>
            </p:extLst>
          </p:nvPr>
        </p:nvGraphicFramePr>
        <p:xfrm>
          <a:off x="4648997" y="6470952"/>
          <a:ext cx="2779104" cy="1116582"/>
        </p:xfrm>
        <a:graphic>
          <a:graphicData uri="http://schemas.openxmlformats.org/drawingml/2006/table">
            <a:tbl>
              <a:tblPr firstRow="1" bandRow="1">
                <a:tableStyleId>{5940675A-B579-460E-94D1-54222C63F5DA}</a:tableStyleId>
              </a:tblPr>
              <a:tblGrid>
                <a:gridCol w="2779104">
                  <a:extLst>
                    <a:ext uri="{9D8B030D-6E8A-4147-A177-3AD203B41FA5}">
                      <a16:colId xmlns:a16="http://schemas.microsoft.com/office/drawing/2014/main" val="2649323644"/>
                    </a:ext>
                  </a:extLst>
                </a:gridCol>
              </a:tblGrid>
              <a:tr h="339581">
                <a:tc>
                  <a:txBody>
                    <a:bodyPr/>
                    <a:lstStyle/>
                    <a:p>
                      <a:pPr algn="ctr"/>
                      <a:r>
                        <a:rPr lang="en-GB" sz="1100" b="1" dirty="0">
                          <a:latin typeface="Calibri" panose="020F0502020204030204" pitchFamily="34" charset="0"/>
                          <a:ea typeface="Calibri" panose="020F0502020204030204" pitchFamily="34" charset="0"/>
                          <a:cs typeface="Calibri" panose="020F0502020204030204" pitchFamily="34" charset="0"/>
                        </a:rPr>
                        <a:t>LINKS TO PREVIOUS LEARNING</a:t>
                      </a:r>
                    </a:p>
                    <a:p>
                      <a:pPr algn="ctr"/>
                      <a:r>
                        <a:rPr lang="en-GB" sz="1100" b="1" dirty="0">
                          <a:latin typeface="Gill Sans MT" panose="020B0502020104020203" pitchFamily="34" charset="77"/>
                        </a:rPr>
                        <a:t> </a:t>
                      </a:r>
                      <a:endParaRPr lang="en-GB" sz="1100" b="1" dirty="0">
                        <a:solidFill>
                          <a:schemeClr val="bg1"/>
                        </a:solidFill>
                        <a:latin typeface="Gill Sans MT" panose="020B0502020104020203" pitchFamily="34" charset="77"/>
                      </a:endParaRPr>
                    </a:p>
                  </a:txBody>
                  <a:tcPr anchor="ctr">
                    <a:solidFill>
                      <a:schemeClr val="accent4"/>
                    </a:solidFill>
                  </a:tcPr>
                </a:tc>
                <a:extLst>
                  <a:ext uri="{0D108BD9-81ED-4DB2-BD59-A6C34878D82A}">
                    <a16:rowId xmlns:a16="http://schemas.microsoft.com/office/drawing/2014/main" val="3095864142"/>
                  </a:ext>
                </a:extLst>
              </a:tr>
              <a:tr h="689862">
                <a:tc>
                  <a:txBody>
                    <a:bodyPr/>
                    <a:lstStyle/>
                    <a:p>
                      <a:pPr algn="ctr">
                        <a:lnSpc>
                          <a:spcPct val="115000"/>
                        </a:lnSpc>
                        <a:spcAft>
                          <a:spcPts val="1000"/>
                        </a:spcAft>
                      </a:pPr>
                      <a:r>
                        <a:rPr lang="en-GB" sz="1100" b="1" kern="1200" cap="all" dirty="0" smtClean="0">
                          <a:solidFill>
                            <a:schemeClr val="tx1"/>
                          </a:solidFill>
                          <a:effectLst/>
                          <a:latin typeface="+mn-lt"/>
                          <a:ea typeface="+mn-ea"/>
                          <a:cs typeface="+mn-cs"/>
                        </a:rPr>
                        <a:t>Year 3-listening &amp; Sharing</a:t>
                      </a:r>
                      <a:r>
                        <a:rPr lang="en-GB" sz="1100" b="1" kern="1200" dirty="0" smtClean="0">
                          <a:solidFill>
                            <a:schemeClr val="tx1"/>
                          </a:solidFill>
                          <a:effectLst/>
                          <a:latin typeface="+mn-lt"/>
                          <a:ea typeface="+mn-ea"/>
                          <a:cs typeface="+mn-cs"/>
                        </a:rPr>
                        <a:t> - </a:t>
                      </a:r>
                      <a:r>
                        <a:rPr lang="en-GB" sz="1100" kern="1200" dirty="0" smtClean="0">
                          <a:solidFill>
                            <a:schemeClr val="tx1"/>
                          </a:solidFill>
                          <a:effectLst/>
                          <a:latin typeface="+mn-lt"/>
                          <a:ea typeface="+mn-ea"/>
                          <a:cs typeface="+mn-cs"/>
                        </a:rPr>
                        <a:t>Jesus gives himself to us.</a:t>
                      </a:r>
                      <a:endParaRPr lang="en-GB" sz="1100" dirty="0">
                        <a:effectLst/>
                        <a:latin typeface="Calibri" panose="020F0502020204030204" pitchFamily="34" charset="0"/>
                        <a:ea typeface="Calibri" panose="020F0502020204030204" pitchFamily="34" charset="0"/>
                      </a:endParaRPr>
                    </a:p>
                  </a:txBody>
                  <a:tcPr marL="114300" marR="114300" marT="0" marB="0"/>
                </a:tc>
                <a:extLst>
                  <a:ext uri="{0D108BD9-81ED-4DB2-BD59-A6C34878D82A}">
                    <a16:rowId xmlns:a16="http://schemas.microsoft.com/office/drawing/2014/main" val="144233429"/>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694095504"/>
              </p:ext>
            </p:extLst>
          </p:nvPr>
        </p:nvGraphicFramePr>
        <p:xfrm>
          <a:off x="4621387" y="3443796"/>
          <a:ext cx="3190485" cy="1559253"/>
        </p:xfrm>
        <a:graphic>
          <a:graphicData uri="http://schemas.openxmlformats.org/drawingml/2006/table">
            <a:tbl>
              <a:tblPr firstRow="1" bandRow="1">
                <a:tableStyleId>{5C22544A-7EE6-4342-B048-85BDC9FD1C3A}</a:tableStyleId>
              </a:tblPr>
              <a:tblGrid>
                <a:gridCol w="3190485">
                  <a:extLst>
                    <a:ext uri="{9D8B030D-6E8A-4147-A177-3AD203B41FA5}">
                      <a16:colId xmlns:a16="http://schemas.microsoft.com/office/drawing/2014/main" val="20000"/>
                    </a:ext>
                  </a:extLst>
                </a:gridCol>
              </a:tblGrid>
              <a:tr h="31112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600" b="1" dirty="0">
                          <a:solidFill>
                            <a:schemeClr val="tx1"/>
                          </a:solidFill>
                          <a:latin typeface="+mn-lt"/>
                          <a:ea typeface="Calibri" panose="020F0502020204030204" pitchFamily="34" charset="0"/>
                          <a:cs typeface="Calibri" panose="020F0502020204030204" pitchFamily="34" charset="0"/>
                        </a:rPr>
                        <a:t>Key</a:t>
                      </a:r>
                      <a:r>
                        <a:rPr lang="en-GB" sz="1600" b="1" baseline="0" dirty="0">
                          <a:solidFill>
                            <a:schemeClr val="tx1"/>
                          </a:solidFill>
                          <a:latin typeface="+mn-lt"/>
                          <a:ea typeface="Calibri" panose="020F0502020204030204" pitchFamily="34" charset="0"/>
                          <a:cs typeface="Calibri" panose="020F0502020204030204" pitchFamily="34" charset="0"/>
                        </a:rPr>
                        <a:t> questions:</a:t>
                      </a:r>
                      <a:endParaRPr lang="en-GB" sz="1600" b="1" dirty="0">
                        <a:solidFill>
                          <a:schemeClr val="tx1"/>
                        </a:solidFill>
                        <a:latin typeface="+mn-lt"/>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223973">
                <a:tc>
                  <a:txBody>
                    <a:bodyPr/>
                    <a:lstStyle/>
                    <a:p>
                      <a:pPr marL="38100" algn="ctr">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Why is giving important as well as receiving?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8100" algn="ctr">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What are the joys and demands of giving and receiving</a:t>
                      </a:r>
                      <a:r>
                        <a:rPr lang="en-GB" sz="1100" dirty="0" smtClean="0">
                          <a:effectLst/>
                          <a:latin typeface="Calibri" panose="020F0502020204030204" pitchFamily="34" charset="0"/>
                          <a:ea typeface="Calibri" panose="020F0502020204030204" pitchFamily="34" charset="0"/>
                          <a:cs typeface="Calibri" panose="020F0502020204030204" pitchFamily="34" charset="0"/>
                        </a:rPr>
                        <a:t>?</a:t>
                      </a:r>
                    </a:p>
                    <a:p>
                      <a:pPr marL="38100" algn="ctr">
                        <a:spcAft>
                          <a:spcPts val="0"/>
                        </a:spcAft>
                      </a:pPr>
                      <a:r>
                        <a:rPr lang="en-GB" sz="1100" dirty="0" smtClean="0">
                          <a:effectLst/>
                          <a:latin typeface="Calibri" panose="020F0502020204030204" pitchFamily="34" charset="0"/>
                          <a:ea typeface="Calibri" panose="020F0502020204030204" pitchFamily="34" charset="0"/>
                          <a:cs typeface="Calibri" panose="020F0502020204030204" pitchFamily="34" charset="0"/>
                        </a:rPr>
                        <a:t>Why </a:t>
                      </a:r>
                      <a:r>
                        <a:rPr lang="en-GB" sz="1100" dirty="0">
                          <a:effectLst/>
                          <a:latin typeface="Calibri" panose="020F0502020204030204" pitchFamily="34" charset="0"/>
                          <a:ea typeface="Calibri" panose="020F0502020204030204" pitchFamily="34" charset="0"/>
                          <a:cs typeface="Calibri" panose="020F0502020204030204" pitchFamily="34" charset="0"/>
                        </a:rPr>
                        <a:t>is giving and receiving important in any group</a:t>
                      </a:r>
                      <a:r>
                        <a:rPr lang="en-GB" sz="1100" dirty="0" smtClean="0">
                          <a:effectLst/>
                          <a:latin typeface="Calibri" panose="020F0502020204030204" pitchFamily="34" charset="0"/>
                          <a:ea typeface="Calibri" panose="020F0502020204030204" pitchFamily="34" charset="0"/>
                          <a:cs typeface="Calibri" panose="020F0502020204030204" pitchFamily="34" charset="0"/>
                        </a:rPr>
                        <a:t>?</a:t>
                      </a:r>
                    </a:p>
                    <a:p>
                      <a:pPr marL="38100" algn="ctr">
                        <a:spcAft>
                          <a:spcPts val="0"/>
                        </a:spcAft>
                      </a:pPr>
                      <a:r>
                        <a:rPr lang="en-GB" sz="1100" dirty="0" smtClean="0">
                          <a:effectLst/>
                          <a:latin typeface="Calibri" panose="020F0502020204030204" pitchFamily="34" charset="0"/>
                          <a:ea typeface="Calibri" panose="020F0502020204030204" pitchFamily="34" charset="0"/>
                          <a:cs typeface="Calibri" panose="020F0502020204030204" pitchFamily="34" charset="0"/>
                        </a:rPr>
                        <a:t>Why is it important to live in communion?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657051463"/>
              </p:ext>
            </p:extLst>
          </p:nvPr>
        </p:nvGraphicFramePr>
        <p:xfrm>
          <a:off x="8030449" y="2333672"/>
          <a:ext cx="4220879" cy="2005306"/>
        </p:xfrm>
        <a:graphic>
          <a:graphicData uri="http://schemas.openxmlformats.org/drawingml/2006/table">
            <a:tbl>
              <a:tblPr firstRow="1" bandRow="1">
                <a:tableStyleId>{5C22544A-7EE6-4342-B048-85BDC9FD1C3A}</a:tableStyleId>
              </a:tblPr>
              <a:tblGrid>
                <a:gridCol w="4220879">
                  <a:extLst>
                    <a:ext uri="{9D8B030D-6E8A-4147-A177-3AD203B41FA5}">
                      <a16:colId xmlns:a16="http://schemas.microsoft.com/office/drawing/2014/main" val="20000"/>
                    </a:ext>
                  </a:extLst>
                </a:gridCol>
              </a:tblGrid>
              <a:tr h="28818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 CURRICULUM DIRECTORY</a:t>
                      </a:r>
                      <a:endParaRPr lang="en-GB" sz="1200" b="1"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717119">
                <a:tc>
                  <a:txBody>
                    <a:bodyPr/>
                    <a:lstStyle/>
                    <a:p>
                      <a:pPr marL="38100" algn="l">
                        <a:spcAft>
                          <a:spcPts val="0"/>
                        </a:spcAft>
                      </a:pPr>
                      <a:r>
                        <a:rPr lang="en-GB" sz="1100" b="1" spc="-10" dirty="0">
                          <a:effectLst/>
                          <a:latin typeface="Calibri" panose="020F0502020204030204" pitchFamily="34" charset="0"/>
                          <a:ea typeface="Calibri" panose="020F0502020204030204" pitchFamily="34" charset="0"/>
                          <a:cs typeface="Calibri" panose="020F0502020204030204" pitchFamily="34" charset="0"/>
                        </a:rPr>
                        <a:t>Area of Study 1: </a:t>
                      </a:r>
                      <a:r>
                        <a:rPr lang="en-GB" sz="1100" spc="-10" dirty="0">
                          <a:effectLst/>
                          <a:latin typeface="Calibri" panose="020F0502020204030204" pitchFamily="34" charset="0"/>
                          <a:ea typeface="Calibri" panose="020F0502020204030204" pitchFamily="34" charset="0"/>
                          <a:cs typeface="Calibri" panose="020F0502020204030204" pitchFamily="34" charset="0"/>
                        </a:rPr>
                        <a:t>Knowing and loving God, the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8100" algn="l">
                        <a:spcAft>
                          <a:spcPts val="0"/>
                        </a:spcAft>
                      </a:pPr>
                      <a:r>
                        <a:rPr lang="en-GB" sz="1100" spc="-10" dirty="0">
                          <a:effectLst/>
                          <a:latin typeface="Calibri" panose="020F0502020204030204" pitchFamily="34" charset="0"/>
                          <a:ea typeface="Calibri" panose="020F0502020204030204" pitchFamily="34" charset="0"/>
                          <a:cs typeface="Calibri" panose="020F0502020204030204" pitchFamily="34" charset="0"/>
                        </a:rPr>
                        <a:t>Scriptures, the Trinity, Jesus Christ, Son of God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8100" algn="l">
                        <a:spcAft>
                          <a:spcPts val="0"/>
                        </a:spcAft>
                      </a:pPr>
                      <a:r>
                        <a:rPr lang="en-GB" sz="1100" b="1" spc="-10" dirty="0">
                          <a:effectLst/>
                          <a:latin typeface="Calibri" panose="020F0502020204030204" pitchFamily="34" charset="0"/>
                          <a:ea typeface="Calibri" panose="020F0502020204030204" pitchFamily="34" charset="0"/>
                          <a:cs typeface="Calibri" panose="020F0502020204030204" pitchFamily="34" charset="0"/>
                        </a:rPr>
                        <a:t>Area of Study 2: </a:t>
                      </a:r>
                      <a:r>
                        <a:rPr lang="en-GB" sz="1100" spc="-10" dirty="0">
                          <a:effectLst/>
                          <a:latin typeface="Calibri" panose="020F0502020204030204" pitchFamily="34" charset="0"/>
                          <a:ea typeface="Calibri" panose="020F0502020204030204" pitchFamily="34" charset="0"/>
                          <a:cs typeface="Calibri" panose="020F0502020204030204" pitchFamily="34" charset="0"/>
                        </a:rPr>
                        <a:t>What is the Church? One and holy,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8100" algn="l">
                        <a:spcAft>
                          <a:spcPts val="0"/>
                        </a:spcAft>
                      </a:pPr>
                      <a:r>
                        <a:rPr lang="en-GB" sz="1100" spc="-10" dirty="0">
                          <a:effectLst/>
                          <a:latin typeface="Calibri" panose="020F0502020204030204" pitchFamily="34" charset="0"/>
                          <a:ea typeface="Calibri" panose="020F0502020204030204" pitchFamily="34" charset="0"/>
                          <a:cs typeface="Calibri" panose="020F0502020204030204" pitchFamily="34" charset="0"/>
                        </a:rPr>
                        <a:t>Catholic, Mission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8100" algn="l">
                        <a:spcAft>
                          <a:spcPts val="0"/>
                        </a:spcAft>
                      </a:pPr>
                      <a:r>
                        <a:rPr lang="en-GB" sz="1100" b="1" spc="-10" dirty="0">
                          <a:effectLst/>
                          <a:latin typeface="Calibri" panose="020F0502020204030204" pitchFamily="34" charset="0"/>
                          <a:ea typeface="Calibri" panose="020F0502020204030204" pitchFamily="34" charset="0"/>
                          <a:cs typeface="Calibri" panose="020F0502020204030204" pitchFamily="34" charset="0"/>
                        </a:rPr>
                        <a:t>Area of Study 3: </a:t>
                      </a:r>
                      <a:r>
                        <a:rPr lang="en-GB" sz="1100" spc="-10" dirty="0">
                          <a:effectLst/>
                          <a:latin typeface="Calibri" panose="020F0502020204030204" pitchFamily="34" charset="0"/>
                          <a:ea typeface="Calibri" panose="020F0502020204030204" pitchFamily="34" charset="0"/>
                          <a:cs typeface="Calibri" panose="020F0502020204030204" pitchFamily="34" charset="0"/>
                        </a:rPr>
                        <a:t>Liturgy, Sacraments, prayer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8100" algn="l">
                        <a:spcAft>
                          <a:spcPts val="0"/>
                        </a:spcAft>
                      </a:pPr>
                      <a:r>
                        <a:rPr lang="en-GB" sz="1100" b="1" spc="-10" dirty="0">
                          <a:effectLst/>
                          <a:latin typeface="Calibri" panose="020F0502020204030204" pitchFamily="34" charset="0"/>
                          <a:ea typeface="Calibri" panose="020F0502020204030204" pitchFamily="34" charset="0"/>
                          <a:cs typeface="Calibri" panose="020F0502020204030204" pitchFamily="34" charset="0"/>
                        </a:rPr>
                        <a:t>Area of Study 4: </a:t>
                      </a:r>
                      <a:r>
                        <a:rPr lang="en-GB" sz="1100" spc="-10" dirty="0">
                          <a:effectLst/>
                          <a:latin typeface="Calibri" panose="020F0502020204030204" pitchFamily="34" charset="0"/>
                          <a:ea typeface="Calibri" panose="020F0502020204030204" pitchFamily="34" charset="0"/>
                          <a:cs typeface="Calibri" panose="020F0502020204030204" pitchFamily="34" charset="0"/>
                        </a:rPr>
                        <a:t>The dignity of the human person</a:t>
                      </a:r>
                      <a:r>
                        <a:rPr lang="en-GB" sz="1100" spc="-10" dirty="0" smtClean="0">
                          <a:effectLst/>
                          <a:latin typeface="Calibri" panose="020F0502020204030204" pitchFamily="34" charset="0"/>
                          <a:ea typeface="Calibri" panose="020F0502020204030204" pitchFamily="34" charset="0"/>
                          <a:cs typeface="Calibri" panose="020F0502020204030204" pitchFamily="34" charset="0"/>
                        </a:rPr>
                        <a:t>, the human community, love of God, love of neighbour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6" name="Table 35"/>
          <p:cNvGraphicFramePr>
            <a:graphicFrameLocks noGrp="1"/>
          </p:cNvGraphicFramePr>
          <p:nvPr>
            <p:extLst>
              <p:ext uri="{D42A27DB-BD31-4B8C-83A1-F6EECF244321}">
                <p14:modId xmlns:p14="http://schemas.microsoft.com/office/powerpoint/2010/main" val="3806639313"/>
              </p:ext>
            </p:extLst>
          </p:nvPr>
        </p:nvGraphicFramePr>
        <p:xfrm>
          <a:off x="4648997" y="5174671"/>
          <a:ext cx="3170585" cy="1147808"/>
        </p:xfrm>
        <a:graphic>
          <a:graphicData uri="http://schemas.openxmlformats.org/drawingml/2006/table">
            <a:tbl>
              <a:tblPr firstRow="1" bandRow="1">
                <a:tableStyleId>{5C22544A-7EE6-4342-B048-85BDC9FD1C3A}</a:tableStyleId>
              </a:tblPr>
              <a:tblGrid>
                <a:gridCol w="3170585">
                  <a:extLst>
                    <a:ext uri="{9D8B030D-6E8A-4147-A177-3AD203B41FA5}">
                      <a16:colId xmlns:a16="http://schemas.microsoft.com/office/drawing/2014/main" val="20000"/>
                    </a:ext>
                  </a:extLst>
                </a:gridCol>
              </a:tblGrid>
              <a:tr h="42153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Reveal </a:t>
                      </a:r>
                      <a:endParaRPr lang="en-GB" sz="16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726278">
                <a:tc>
                  <a:txBody>
                    <a:bodyPr/>
                    <a:lstStyle/>
                    <a:p>
                      <a:pPr algn="ctr"/>
                      <a:r>
                        <a:rPr lang="en-GB" sz="1100" kern="1200" dirty="0" smtClean="0">
                          <a:solidFill>
                            <a:schemeClr val="dk1"/>
                          </a:solidFill>
                          <a:effectLst/>
                          <a:latin typeface="+mn-lt"/>
                          <a:ea typeface="+mn-ea"/>
                          <a:cs typeface="+mn-cs"/>
                        </a:rPr>
                        <a:t>The Eucharist challenges and enables living and</a:t>
                      </a:r>
                    </a:p>
                    <a:p>
                      <a:pPr algn="ctr"/>
                      <a:r>
                        <a:rPr lang="en-GB" sz="1100" kern="1200" dirty="0" smtClean="0">
                          <a:solidFill>
                            <a:schemeClr val="dk1"/>
                          </a:solidFill>
                          <a:effectLst/>
                          <a:latin typeface="+mn-lt"/>
                          <a:ea typeface="+mn-ea"/>
                          <a:cs typeface="+mn-cs"/>
                        </a:rPr>
                        <a:t>growing in communion.</a:t>
                      </a:r>
                      <a:endParaRPr lang="en-GB" sz="11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632607885"/>
              </p:ext>
            </p:extLst>
          </p:nvPr>
        </p:nvGraphicFramePr>
        <p:xfrm>
          <a:off x="8021901" y="4470547"/>
          <a:ext cx="4220879" cy="1536866"/>
        </p:xfrm>
        <a:graphic>
          <a:graphicData uri="http://schemas.openxmlformats.org/drawingml/2006/table">
            <a:tbl>
              <a:tblPr firstRow="1" bandRow="1">
                <a:tableStyleId>{5C22544A-7EE6-4342-B048-85BDC9FD1C3A}</a:tableStyleId>
              </a:tblPr>
              <a:tblGrid>
                <a:gridCol w="4220879">
                  <a:extLst>
                    <a:ext uri="{9D8B030D-6E8A-4147-A177-3AD203B41FA5}">
                      <a16:colId xmlns:a16="http://schemas.microsoft.com/office/drawing/2014/main" val="20000"/>
                    </a:ext>
                  </a:extLst>
                </a:gridCol>
              </a:tblGrid>
              <a:tr h="42843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2400" b="1" dirty="0">
                          <a:solidFill>
                            <a:schemeClr val="tx1"/>
                          </a:solidFill>
                          <a:latin typeface="Calibri" panose="020F0502020204030204" pitchFamily="34" charset="0"/>
                          <a:ea typeface="Calibri" panose="020F0502020204030204" pitchFamily="34" charset="0"/>
                          <a:cs typeface="Calibri" panose="020F0502020204030204" pitchFamily="34" charset="0"/>
                        </a:rPr>
                        <a:t>Scripture: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079666">
                <a:tc>
                  <a:txBody>
                    <a:bodyPr/>
                    <a:lstStyle/>
                    <a:p>
                      <a:pPr marL="38100" algn="l">
                        <a:spcBef>
                          <a:spcPts val="130"/>
                        </a:spcBef>
                        <a:spcAft>
                          <a:spcPts val="0"/>
                        </a:spcAft>
                      </a:pPr>
                      <a:r>
                        <a:rPr lang="en-GB" sz="900" dirty="0">
                          <a:effectLst/>
                          <a:latin typeface="Calibri" panose="020F0502020204030204" pitchFamily="34" charset="0"/>
                          <a:ea typeface="Calibri" panose="020F0502020204030204" pitchFamily="34" charset="0"/>
                          <a:cs typeface="Calibri" panose="020F0502020204030204" pitchFamily="34" charset="0"/>
                        </a:rPr>
                        <a:t>Matthew 5: 45-48 </a:t>
                      </a:r>
                      <a:r>
                        <a:rPr lang="en-GB" sz="900" dirty="0" smtClean="0">
                          <a:effectLst/>
                          <a:latin typeface="Calibri" panose="020F0502020204030204" pitchFamily="34" charset="0"/>
                          <a:ea typeface="Calibri" panose="020F0502020204030204" pitchFamily="34" charset="0"/>
                          <a:cs typeface="Calibri" panose="020F0502020204030204" pitchFamily="34" charset="0"/>
                        </a:rPr>
                        <a:t/>
                      </a:r>
                      <a:br>
                        <a:rPr lang="en-GB" sz="900" dirty="0" smtClean="0">
                          <a:effectLst/>
                          <a:latin typeface="Calibri" panose="020F0502020204030204" pitchFamily="34" charset="0"/>
                          <a:ea typeface="Calibri" panose="020F0502020204030204" pitchFamily="34" charset="0"/>
                          <a:cs typeface="Calibri" panose="020F0502020204030204" pitchFamily="34" charset="0"/>
                        </a:rPr>
                      </a:br>
                      <a:r>
                        <a:rPr lang="en-GB" sz="900" dirty="0" smtClean="0">
                          <a:effectLst/>
                          <a:latin typeface="Calibri" panose="020F0502020204030204" pitchFamily="34" charset="0"/>
                          <a:ea typeface="Calibri" panose="020F0502020204030204" pitchFamily="34" charset="0"/>
                          <a:cs typeface="Calibri" panose="020F0502020204030204" pitchFamily="34" charset="0"/>
                        </a:rPr>
                        <a:t>1 </a:t>
                      </a:r>
                      <a:r>
                        <a:rPr lang="en-GB" sz="900" dirty="0">
                          <a:effectLst/>
                          <a:latin typeface="Calibri" panose="020F0502020204030204" pitchFamily="34" charset="0"/>
                          <a:ea typeface="Calibri" panose="020F0502020204030204" pitchFamily="34" charset="0"/>
                          <a:cs typeface="Calibri" panose="020F0502020204030204" pitchFamily="34" charset="0"/>
                        </a:rPr>
                        <a:t>Corinthians 11: 24-27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5" name="Rectangle 44">
            <a:extLst>
              <a:ext uri="{FF2B5EF4-FFF2-40B4-BE49-F238E27FC236}">
                <a16:creationId xmlns:a16="http://schemas.microsoft.com/office/drawing/2014/main" id="{229E4DC9-4D7A-4045-B8E0-194DBF237103}"/>
              </a:ext>
            </a:extLst>
          </p:cNvPr>
          <p:cNvSpPr/>
          <p:nvPr/>
        </p:nvSpPr>
        <p:spPr>
          <a:xfrm>
            <a:off x="162046" y="138896"/>
            <a:ext cx="12307860" cy="9153022"/>
          </a:xfrm>
          <a:prstGeom prst="rect">
            <a:avLst/>
          </a:prstGeom>
          <a:noFill/>
          <a:ln w="73025"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46" name="TextBox 45">
            <a:extLst>
              <a:ext uri="{FF2B5EF4-FFF2-40B4-BE49-F238E27FC236}">
                <a16:creationId xmlns:a16="http://schemas.microsoft.com/office/drawing/2014/main" id="{18627C80-3104-B24C-9CCE-10952F1B7878}"/>
              </a:ext>
            </a:extLst>
          </p:cNvPr>
          <p:cNvSpPr txBox="1"/>
          <p:nvPr/>
        </p:nvSpPr>
        <p:spPr>
          <a:xfrm>
            <a:off x="4780482" y="9291918"/>
            <a:ext cx="3533340" cy="261610"/>
          </a:xfrm>
          <a:prstGeom prst="rect">
            <a:avLst/>
          </a:prstGeom>
          <a:noFill/>
        </p:spPr>
        <p:txBody>
          <a:bodyPr wrap="none" rtlCol="0">
            <a:spAutoFit/>
          </a:bodyPr>
          <a:lstStyle/>
          <a:p>
            <a:pPr algn="ctr"/>
            <a:r>
              <a:rPr lang="en-GB" sz="1100" b="1" i="1" dirty="0">
                <a:solidFill>
                  <a:srgbClr val="FF0000"/>
                </a:solidFill>
              </a:rPr>
              <a:t>‘As a family we live, love, learn and celebrate with Jesus.’</a:t>
            </a:r>
          </a:p>
        </p:txBody>
      </p:sp>
      <p:pic>
        <p:nvPicPr>
          <p:cNvPr id="2" name="Picture 1"/>
          <p:cNvPicPr>
            <a:picLocks noChangeAspect="1"/>
          </p:cNvPicPr>
          <p:nvPr/>
        </p:nvPicPr>
        <p:blipFill>
          <a:blip r:embed="rId2"/>
          <a:stretch>
            <a:fillRect/>
          </a:stretch>
        </p:blipFill>
        <p:spPr>
          <a:xfrm>
            <a:off x="583944" y="261769"/>
            <a:ext cx="945296" cy="1201315"/>
          </a:xfrm>
          <a:prstGeom prst="rect">
            <a:avLst/>
          </a:prstGeom>
        </p:spPr>
      </p:pic>
      <p:pic>
        <p:nvPicPr>
          <p:cNvPr id="3" name="Picture 2"/>
          <p:cNvPicPr>
            <a:picLocks noChangeAspect="1"/>
          </p:cNvPicPr>
          <p:nvPr/>
        </p:nvPicPr>
        <p:blipFill>
          <a:blip r:embed="rId3"/>
          <a:stretch>
            <a:fillRect/>
          </a:stretch>
        </p:blipFill>
        <p:spPr>
          <a:xfrm>
            <a:off x="11110327" y="206083"/>
            <a:ext cx="985198" cy="1249741"/>
          </a:xfrm>
          <a:prstGeom prst="rect">
            <a:avLst/>
          </a:prstGeom>
        </p:spPr>
      </p:pic>
      <p:graphicFrame>
        <p:nvGraphicFramePr>
          <p:cNvPr id="8" name="Table 7">
            <a:extLst>
              <a:ext uri="{FF2B5EF4-FFF2-40B4-BE49-F238E27FC236}">
                <a16:creationId xmlns:a16="http://schemas.microsoft.com/office/drawing/2014/main" id="{5AC1AB97-3678-A047-997E-FD46179F33AA}"/>
              </a:ext>
            </a:extLst>
          </p:cNvPr>
          <p:cNvGraphicFramePr>
            <a:graphicFrameLocks noGrp="1"/>
          </p:cNvGraphicFramePr>
          <p:nvPr>
            <p:extLst>
              <p:ext uri="{D42A27DB-BD31-4B8C-83A1-F6EECF244321}">
                <p14:modId xmlns:p14="http://schemas.microsoft.com/office/powerpoint/2010/main" val="1128212932"/>
              </p:ext>
            </p:extLst>
          </p:nvPr>
        </p:nvGraphicFramePr>
        <p:xfrm>
          <a:off x="4639612" y="2350520"/>
          <a:ext cx="3189356" cy="937681"/>
        </p:xfrm>
        <a:graphic>
          <a:graphicData uri="http://schemas.openxmlformats.org/drawingml/2006/table">
            <a:tbl>
              <a:tblPr firstRow="1" bandRow="1">
                <a:tableStyleId>{5C22544A-7EE6-4342-B048-85BDC9FD1C3A}</a:tableStyleId>
              </a:tblPr>
              <a:tblGrid>
                <a:gridCol w="3189356">
                  <a:extLst>
                    <a:ext uri="{9D8B030D-6E8A-4147-A177-3AD203B41FA5}">
                      <a16:colId xmlns:a16="http://schemas.microsoft.com/office/drawing/2014/main" val="20000"/>
                    </a:ext>
                  </a:extLst>
                </a:gridCol>
              </a:tblGrid>
              <a:tr h="38587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800" b="1" dirty="0">
                          <a:solidFill>
                            <a:schemeClr val="tx1"/>
                          </a:solidFill>
                          <a:latin typeface="Calibri" panose="020F0502020204030204" pitchFamily="34" charset="0"/>
                          <a:ea typeface="Calibri" panose="020F0502020204030204" pitchFamily="34" charset="0"/>
                          <a:cs typeface="Calibri" panose="020F0502020204030204" pitchFamily="34" charset="0"/>
                        </a:rPr>
                        <a:t>Liturgical/prayer links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551802">
                <a:tc>
                  <a:txBody>
                    <a:bodyPr/>
                    <a:lstStyle/>
                    <a:p>
                      <a:pPr marL="38100" algn="ctr"/>
                      <a:r>
                        <a:rPr lang="en-GB" sz="1100" dirty="0" smtClean="0">
                          <a:effectLst/>
                          <a:latin typeface="Calibri" panose="020F0502020204030204" pitchFamily="34" charset="0"/>
                          <a:ea typeface="Calibri" panose="020F0502020204030204" pitchFamily="34" charset="0"/>
                          <a:cs typeface="Calibri" panose="020F0502020204030204" pitchFamily="34" charset="0"/>
                        </a:rPr>
                        <a:t>The Eucharist</a:t>
                      </a:r>
                    </a:p>
                    <a:p>
                      <a:pPr marL="38100" algn="ctr"/>
                      <a:r>
                        <a:rPr lang="en-GB" sz="1100" dirty="0" smtClean="0">
                          <a:effectLst/>
                          <a:latin typeface="Calibri" panose="020F0502020204030204" pitchFamily="34" charset="0"/>
                          <a:ea typeface="Calibri" panose="020F0502020204030204" pitchFamily="34" charset="0"/>
                          <a:cs typeface="Calibri" panose="020F0502020204030204" pitchFamily="34" charset="0"/>
                        </a:rPr>
                        <a:t>The Introductory Rite</a:t>
                      </a:r>
                    </a:p>
                    <a:p>
                      <a:pPr marL="38100" algn="ctr"/>
                      <a:r>
                        <a:rPr lang="en-GB" sz="1100" dirty="0" smtClean="0">
                          <a:effectLst/>
                          <a:latin typeface="Calibri" panose="020F0502020204030204" pitchFamily="34" charset="0"/>
                          <a:ea typeface="Calibri" panose="020F0502020204030204" pitchFamily="34" charset="0"/>
                          <a:cs typeface="Calibri" panose="020F0502020204030204" pitchFamily="34" charset="0"/>
                        </a:rPr>
                        <a:t>Communion Rite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4" name="Picture 2" descr="The Parts of the Mass: The Liturgy of the Eucharist - Ascension Press Med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9514" y="6138982"/>
            <a:ext cx="4385652" cy="23024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hy Do We Call Jesus &quot;Lamb of God?&quot; | Catholic Answers Q&amp;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5673" y="7672150"/>
            <a:ext cx="1345751" cy="1345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41881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901</TotalTime>
  <Words>428</Words>
  <Application>Microsoft Office PowerPoint</Application>
  <PresentationFormat>A3 Paper (297x420 mm)</PresentationFormat>
  <Paragraphs>47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Gill Sans MT</vt:lpstr>
      <vt:lpstr>Phosphate Inline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Jennings</dc:creator>
  <cp:lastModifiedBy>CPickering</cp:lastModifiedBy>
  <cp:revision>49</cp:revision>
  <dcterms:created xsi:type="dcterms:W3CDTF">2020-09-22T12:40:30Z</dcterms:created>
  <dcterms:modified xsi:type="dcterms:W3CDTF">2024-01-24T12:20:00Z</dcterms:modified>
</cp:coreProperties>
</file>