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33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5588"/>
  </p:normalViewPr>
  <p:slideViewPr>
    <p:cSldViewPr snapToGrid="0" snapToObjects="1">
      <p:cViewPr>
        <p:scale>
          <a:sx n="80" d="100"/>
          <a:sy n="80" d="100"/>
        </p:scale>
        <p:origin x="204" y="-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396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901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570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407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909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1350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68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310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34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8194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689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07A9A-2CB2-A741-B755-CCE1CF4A6E7F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202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www.google.com/search?sca_esv=595096569&amp;rlz=1C1CHBD_en-GBGB762GB762&amp;q=parishes&amp;si=ALGXSlaYxyllm14_NEvUA9w95SVchMpCal9IoMq3nKCaDlilTtHGP30zKzkKF0gAm8Qx83DCDlahkE8CdLmeV-nF0Vo29rPgrYpsTSPyyWj7HlISSe73j18%3D&amp;expnd=1" TargetMode="External"/><Relationship Id="rId7" Type="http://schemas.openxmlformats.org/officeDocument/2006/relationships/image" Target="../media/image3.jpeg"/><Relationship Id="rId2" Type="http://schemas.openxmlformats.org/officeDocument/2006/relationships/hyperlink" Target="https://www.google.com/search?sca_esv=595096569&amp;rlz=1C1CHBD_en-GBGB762GB762&amp;q=priest&amp;si=ALGXSlZs_yOcjbcvFwhB4E04oe9YBwgZzy_oqm-tNtb1FENVzsYbL2EUhuf16DySBOwkLmv5QI1qaSrzAcyh9utSVX0UJRvbjg%3D%3D&amp;expnd=1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s://www.google.com/search?sca_esv=595096569&amp;rlz=1C1CHBD_en-GBGB762GB762&amp;q=presided&amp;si=ALGXSlaYxyllm14_NEvUA9w95SVchfBHQUPEot6hqYPtsh7YTRi4RzHyOyeyU5lh_nuIz3MO0w5pzdx9u9jhHC1Y86Hehvv696SloS63-4qXrGb5IW0WXJs%3D&amp;expnd=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885F63B-22FE-9C4F-B60D-553F5929394F}"/>
              </a:ext>
            </a:extLst>
          </p:cNvPr>
          <p:cNvSpPr/>
          <p:nvPr/>
        </p:nvSpPr>
        <p:spPr>
          <a:xfrm>
            <a:off x="1749291" y="791748"/>
            <a:ext cx="9367935" cy="150810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4400" b="1" dirty="0">
                <a:ln w="0">
                  <a:solidFill>
                    <a:schemeClr val="tx1"/>
                  </a:solidFill>
                </a:ln>
                <a:gradFill flip="none" rotWithShape="1">
                  <a:gsLst>
                    <a:gs pos="38000">
                      <a:schemeClr val="accent1">
                        <a:lumMod val="5000"/>
                        <a:lumOff val="95000"/>
                      </a:schemeClr>
                    </a:gs>
                    <a:gs pos="65000">
                      <a:schemeClr val="accent2">
                        <a:lumMod val="5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50800" dist="12700" dir="4260000" algn="tl" rotWithShape="0">
                    <a:schemeClr val="dk1"/>
                  </a:outerShdw>
                </a:effectLst>
                <a:latin typeface="Gill Sans MT" panose="020B0502020104020203" pitchFamily="34" charset="77"/>
                <a:cs typeface="Phosphate Inline" panose="02000506050000020004" pitchFamily="2" charset="77"/>
              </a:rPr>
              <a:t>Year 4 – Topic 4- Community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4800" b="1" cap="none" spc="0" dirty="0">
              <a:ln w="0">
                <a:solidFill>
                  <a:schemeClr val="tx1"/>
                </a:solidFill>
              </a:ln>
              <a:gradFill flip="none" rotWithShape="1">
                <a:gsLst>
                  <a:gs pos="38000">
                    <a:schemeClr val="accent1">
                      <a:lumMod val="5000"/>
                      <a:lumOff val="95000"/>
                    </a:schemeClr>
                  </a:gs>
                  <a:gs pos="65000">
                    <a:schemeClr val="accent2">
                      <a:lumMod val="50000"/>
                    </a:schemeClr>
                  </a:gs>
                </a:gsLst>
                <a:lin ang="16200000" scaled="1"/>
                <a:tileRect/>
              </a:gradFill>
              <a:effectLst>
                <a:outerShdw blurRad="50800" dist="12700" dir="4260000" algn="tl" rotWithShape="0">
                  <a:schemeClr val="dk1"/>
                </a:outerShdw>
              </a:effectLst>
              <a:latin typeface="Gill Sans MT" panose="020B0502020104020203" pitchFamily="34" charset="77"/>
              <a:cs typeface="Phosphate Inline" panose="02000506050000020004" pitchFamily="2" charset="77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406AFF5-E9E8-CE4E-A6D1-19C2855DB269}"/>
              </a:ext>
            </a:extLst>
          </p:cNvPr>
          <p:cNvSpPr/>
          <p:nvPr/>
        </p:nvSpPr>
        <p:spPr>
          <a:xfrm>
            <a:off x="3734875" y="290892"/>
            <a:ext cx="5624553" cy="52322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2800" b="1" cap="none" spc="0" dirty="0">
                <a:ln w="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dist="12700" dir="4260000" algn="tl" rotWithShape="0">
                    <a:schemeClr val="dk1"/>
                  </a:outerShdw>
                </a:effectLst>
                <a:latin typeface="Gill Sans MT" panose="020B0502020104020203" pitchFamily="34" charset="77"/>
                <a:cs typeface="Phosphate Inline" panose="02000506050000020004" pitchFamily="2" charset="77"/>
              </a:rPr>
              <a:t>RE KNOWLEDGE ORGANISER</a:t>
            </a: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584E3967-87F3-CD49-9356-CFC6D0DECC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753239"/>
              </p:ext>
            </p:extLst>
          </p:nvPr>
        </p:nvGraphicFramePr>
        <p:xfrm>
          <a:off x="396611" y="1741905"/>
          <a:ext cx="3992676" cy="63441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7233">
                  <a:extLst>
                    <a:ext uri="{9D8B030D-6E8A-4147-A177-3AD203B41FA5}">
                      <a16:colId xmlns:a16="http://schemas.microsoft.com/office/drawing/2014/main" val="2344213269"/>
                    </a:ext>
                  </a:extLst>
                </a:gridCol>
                <a:gridCol w="2805443">
                  <a:extLst>
                    <a:ext uri="{9D8B030D-6E8A-4147-A177-3AD203B41FA5}">
                      <a16:colId xmlns:a16="http://schemas.microsoft.com/office/drawing/2014/main" val="2649323644"/>
                    </a:ext>
                  </a:extLst>
                </a:gridCol>
              </a:tblGrid>
              <a:tr h="565423"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b="0" u="non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ESSENTIAL VOCABULARY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812075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Community</a:t>
                      </a:r>
                      <a:endParaRPr lang="en-GB" sz="1100" b="1" u="non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group of people living in the same place or having a particular characteristic in common.</a:t>
                      </a:r>
                      <a:endParaRPr lang="en-GB" sz="1100" b="0" u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8563774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100" b="1" u="non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Commitment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state or quality of being dedicated to a cause</a:t>
                      </a:r>
                      <a:endParaRPr lang="en-GB" sz="1100" b="0" u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157742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100" b="1" u="non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Responsibility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 state or fact of having a duty to deal with something and being accountable.</a:t>
                      </a:r>
                      <a:endParaRPr lang="en-GB" sz="1100" b="0" u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27595459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100" b="1" u="non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Parish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a small administrative district typically having its own church and a </a:t>
                      </a:r>
                      <a:r>
                        <a:rPr lang="en-GB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priest</a:t>
                      </a:r>
                      <a:r>
                        <a:rPr lang="en-GB" sz="11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or pastor.</a:t>
                      </a:r>
                      <a:endParaRPr lang="en-GB" sz="1100" b="0" u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0535911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100" b="1" u="non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Laity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people of a religious faith who are not members of its clergy</a:t>
                      </a:r>
                      <a:endParaRPr lang="en-GB" sz="1100" b="0" u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25294210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100" b="1" u="non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Ministries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the activity that is done by members of the church to serve the purposes of the church.</a:t>
                      </a:r>
                      <a:endParaRPr lang="en-GB" sz="1100" b="0" u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82610385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100" b="1" u="non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Extraordinary ministers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person who, in case of necessity, is permitted or specially delegated to administer one of the sacraments.</a:t>
                      </a:r>
                      <a:endParaRPr lang="en-GB" sz="1100" b="0" u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1841805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100" b="1" u="non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Service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action of helping or doing work for someone.</a:t>
                      </a:r>
                      <a:endParaRPr lang="en-GB" sz="1100" b="0" u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4564703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100" b="1" u="non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Funeral rites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rite of passage, which affects everyone involved–including the deceased.</a:t>
                      </a:r>
                      <a:endParaRPr lang="en-GB" sz="1100" b="0" u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83227128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100" b="1" u="non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Pastoral area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Lectors (Readers), Extraordinary Ministers of Holy Communion, Altar Servers, Choir and Musicians, Church Cleaners, Ushers, Welcomers.</a:t>
                      </a:r>
                      <a:endParaRPr lang="en-GB" sz="1100" b="0" u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3414072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100" b="1" u="non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Deanery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group of </a:t>
                      </a:r>
                      <a:r>
                        <a:rPr lang="en-GB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parishes</a:t>
                      </a:r>
                      <a:r>
                        <a:rPr lang="en-GB" sz="11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GB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presided</a:t>
                      </a:r>
                      <a:r>
                        <a:rPr lang="en-GB" sz="11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over by a rural dean.</a:t>
                      </a:r>
                      <a:endParaRPr lang="en-GB" sz="1100" b="0" u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62876923"/>
                  </a:ext>
                </a:extLst>
              </a:tr>
            </a:tbl>
          </a:graphicData>
        </a:graphic>
      </p:graphicFrame>
      <p:graphicFrame>
        <p:nvGraphicFramePr>
          <p:cNvPr id="17" name="Table 10">
            <a:extLst>
              <a:ext uri="{FF2B5EF4-FFF2-40B4-BE49-F238E27FC236}">
                <a16:creationId xmlns:a16="http://schemas.microsoft.com/office/drawing/2014/main" id="{B282761F-969F-D243-A8F6-6981A09685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755030"/>
              </p:ext>
            </p:extLst>
          </p:nvPr>
        </p:nvGraphicFramePr>
        <p:xfrm>
          <a:off x="8262310" y="5448309"/>
          <a:ext cx="3849515" cy="13240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49515">
                  <a:extLst>
                    <a:ext uri="{9D8B030D-6E8A-4147-A177-3AD203B41FA5}">
                      <a16:colId xmlns:a16="http://schemas.microsoft.com/office/drawing/2014/main" val="2649323644"/>
                    </a:ext>
                  </a:extLst>
                </a:gridCol>
              </a:tblGrid>
              <a:tr h="360609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LINKS TO PREVIOUS LEARNING</a:t>
                      </a:r>
                    </a:p>
                    <a:p>
                      <a:pPr algn="ctr"/>
                      <a:r>
                        <a:rPr lang="en-GB" sz="1200" b="1" dirty="0">
                          <a:latin typeface="Gill Sans MT" panose="020B0502020104020203" pitchFamily="34" charset="77"/>
                        </a:rPr>
                        <a:t> </a:t>
                      </a:r>
                      <a:endParaRPr lang="en-GB" sz="1200" b="1" dirty="0">
                        <a:solidFill>
                          <a:schemeClr val="bg1"/>
                        </a:solidFill>
                        <a:latin typeface="Gill Sans MT" panose="020B0502020104020203" pitchFamily="34" charset="77"/>
                      </a:endParaRP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864142"/>
                  </a:ext>
                </a:extLst>
              </a:tr>
              <a:tr h="8668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b="1" kern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Year 3 - </a:t>
                      </a:r>
                      <a:r>
                        <a:rPr lang="en-GB" sz="1100" b="1" kern="1400" cap="all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Journeys</a:t>
                      </a:r>
                      <a:r>
                        <a:rPr lang="en-GB" sz="1100" b="1" kern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- </a:t>
                      </a:r>
                      <a:r>
                        <a:rPr lang="en-GB" sz="1100" kern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Christian family’s journey with Christ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44233429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6756578"/>
              </p:ext>
            </p:extLst>
          </p:nvPr>
        </p:nvGraphicFramePr>
        <p:xfrm>
          <a:off x="4648434" y="2738133"/>
          <a:ext cx="3190485" cy="15592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0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1125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Key</a:t>
                      </a:r>
                      <a:r>
                        <a:rPr lang="en-GB" sz="1600" b="1" baseline="0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questions:</a:t>
                      </a:r>
                      <a:endParaRPr lang="en-GB" sz="1600" b="1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3973">
                <a:tc>
                  <a:txBody>
                    <a:bodyPr/>
                    <a:lstStyle/>
                    <a:p>
                      <a:pPr marL="38100"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Why do people give up their time to help others in the community?</a:t>
                      </a:r>
                    </a:p>
                    <a:p>
                      <a:pPr marL="38100"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What makes communities function well for the good of others?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9429064"/>
              </p:ext>
            </p:extLst>
          </p:nvPr>
        </p:nvGraphicFramePr>
        <p:xfrm>
          <a:off x="8076629" y="1664082"/>
          <a:ext cx="4220879" cy="20053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08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8187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 CURRICULUM DIRECTORY</a:t>
                      </a:r>
                      <a:endParaRPr lang="en-GB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7119">
                <a:tc>
                  <a:txBody>
                    <a:bodyPr/>
                    <a:lstStyle/>
                    <a:p>
                      <a:pPr marL="38100" algn="l">
                        <a:spcAft>
                          <a:spcPts val="0"/>
                        </a:spcAft>
                      </a:pPr>
                      <a:r>
                        <a:rPr lang="en-GB" sz="1100" b="1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Area of Study 1: </a:t>
                      </a:r>
                      <a:r>
                        <a:rPr lang="en-GB" sz="11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Knowing and loving God, the Scriptures, the Trinity, Jesus Christ, Son of God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l">
                        <a:spcAft>
                          <a:spcPts val="0"/>
                        </a:spcAft>
                      </a:pPr>
                      <a:r>
                        <a:rPr lang="en-GB" sz="1100" b="1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Area of Study 2: </a:t>
                      </a:r>
                      <a:r>
                        <a:rPr lang="en-GB" sz="11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What is the Church? One and holy, Catholic, Apostolic, Mission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l">
                        <a:spcAft>
                          <a:spcPts val="0"/>
                        </a:spcAft>
                      </a:pPr>
                      <a:r>
                        <a:rPr lang="en-GB" sz="1100" b="1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Area of Study 3: </a:t>
                      </a:r>
                      <a:r>
                        <a:rPr lang="en-GB" sz="11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Liturgy, Sacraments, Holy Orders, prayer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l">
                        <a:spcAft>
                          <a:spcPts val="0"/>
                        </a:spcAft>
                      </a:pPr>
                      <a:r>
                        <a:rPr lang="en-GB" sz="1100" b="1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Area of Study 4: </a:t>
                      </a:r>
                      <a:r>
                        <a:rPr lang="en-GB" sz="11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dignity of the human person, the human community, the love of God and love of neighbour.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1281716"/>
              </p:ext>
            </p:extLst>
          </p:nvPr>
        </p:nvGraphicFramePr>
        <p:xfrm>
          <a:off x="4647665" y="4410802"/>
          <a:ext cx="3170585" cy="1147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05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1530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Reveal 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6278">
                <a:tc>
                  <a:txBody>
                    <a:bodyPr/>
                    <a:lstStyle/>
                    <a:p>
                      <a:pPr algn="ctr"/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life of the local Christian community.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5363956"/>
              </p:ext>
            </p:extLst>
          </p:nvPr>
        </p:nvGraphicFramePr>
        <p:xfrm>
          <a:off x="8043973" y="3763997"/>
          <a:ext cx="4220879" cy="15368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08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8439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Scripture: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9666">
                <a:tc>
                  <a:txBody>
                    <a:bodyPr/>
                    <a:lstStyle/>
                    <a:p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Acts 6: 2-13; 7: 57-60 </a:t>
                      </a:r>
                      <a:b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Romans 12: 8-11</a:t>
                      </a:r>
                      <a:b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Mark 3: 13-19</a:t>
                      </a: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5" name="Rectangle 44">
            <a:extLst>
              <a:ext uri="{FF2B5EF4-FFF2-40B4-BE49-F238E27FC236}">
                <a16:creationId xmlns:a16="http://schemas.microsoft.com/office/drawing/2014/main" id="{229E4DC9-4D7A-4045-B8E0-194DBF237103}"/>
              </a:ext>
            </a:extLst>
          </p:cNvPr>
          <p:cNvSpPr/>
          <p:nvPr/>
        </p:nvSpPr>
        <p:spPr>
          <a:xfrm>
            <a:off x="162046" y="138896"/>
            <a:ext cx="12307860" cy="9153022"/>
          </a:xfrm>
          <a:prstGeom prst="rect">
            <a:avLst/>
          </a:prstGeom>
          <a:noFill/>
          <a:ln w="73025" cmpd="tri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8627C80-3104-B24C-9CCE-10952F1B7878}"/>
              </a:ext>
            </a:extLst>
          </p:cNvPr>
          <p:cNvSpPr txBox="1"/>
          <p:nvPr/>
        </p:nvSpPr>
        <p:spPr>
          <a:xfrm>
            <a:off x="4780482" y="9291918"/>
            <a:ext cx="35333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b="1" i="1" dirty="0">
                <a:solidFill>
                  <a:srgbClr val="FF0000"/>
                </a:solidFill>
              </a:rPr>
              <a:t>‘As a family we live, love, learn and celebrate with Jesus.’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3944" y="261769"/>
            <a:ext cx="945296" cy="120131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10327" y="206083"/>
            <a:ext cx="985198" cy="1249741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AC1AB97-3678-A047-997E-FD46179F33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4595645"/>
              </p:ext>
            </p:extLst>
          </p:nvPr>
        </p:nvGraphicFramePr>
        <p:xfrm>
          <a:off x="4667222" y="1707155"/>
          <a:ext cx="3189356" cy="917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9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5873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Liturgical/prayer links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1802">
                <a:tc>
                  <a:txBody>
                    <a:bodyPr/>
                    <a:lstStyle/>
                    <a:p>
                      <a:pPr marL="38100" algn="ctr"/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Funeral prayers, Eternal rest.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026" name="Picture 2" descr="He Said Mass Via Live Stream. 8 Days Later, He Fell to the Virus. - The New  York Times">
            <a:extLst>
              <a:ext uri="{FF2B5EF4-FFF2-40B4-BE49-F238E27FC236}">
                <a16:creationId xmlns:a16="http://schemas.microsoft.com/office/drawing/2014/main" id="{F5B0BBB5-D3FA-1B26-9438-56B52B4466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6511" y="6919841"/>
            <a:ext cx="3229014" cy="2152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C6BE1A5-D7D7-AA82-B38E-6A57498B1E6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67222" y="6014463"/>
            <a:ext cx="3228975" cy="293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188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891</TotalTime>
  <Words>375</Words>
  <Application>Microsoft Office PowerPoint</Application>
  <PresentationFormat>A3 Paper (297x420 mm)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Gill Sans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Jennings</dc:creator>
  <cp:lastModifiedBy>Christopher Hough</cp:lastModifiedBy>
  <cp:revision>47</cp:revision>
  <dcterms:created xsi:type="dcterms:W3CDTF">2020-09-22T12:40:30Z</dcterms:created>
  <dcterms:modified xsi:type="dcterms:W3CDTF">2024-01-02T15:02:00Z</dcterms:modified>
</cp:coreProperties>
</file>