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2801600" cy="96012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33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588"/>
  </p:normalViewPr>
  <p:slideViewPr>
    <p:cSldViewPr snapToGrid="0" snapToObjects="1">
      <p:cViewPr varScale="1">
        <p:scale>
          <a:sx n="83" d="100"/>
          <a:sy n="83" d="100"/>
        </p:scale>
        <p:origin x="14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396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901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570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40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909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350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68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31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34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194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689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07A9A-2CB2-A741-B755-CCE1CF4A6E7F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0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sca_esv=583840315&amp;q=disturbance&amp;si=ALGXSlYpmWhtmlIZKYHTCPXiYmMEQFhggfRkmlcBghSGsEQBaWBLhlM-E0iJ2pC6_E4EK1YNmzC_cmzr4-YmrO_5_osVTAWKu7T6Yf3cnm_T0GnM4UyAcLY%3D&amp;expnd=1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s://www.google.com/search?sca_esv=583840315&amp;q=restricts&amp;si=ALGXSlYl_e3TsZvERASNGAvnwCgjVGcAJEE_9NwQ6_15pbMmawKKdsVZv9koTJKMNYa271FwWbbyM_Wxk6CkVJ8dAhwMVU62lurUCBJUbsgCz7wz9B1oKig%3D&amp;expnd=1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885F63B-22FE-9C4F-B60D-553F5929394F}"/>
              </a:ext>
            </a:extLst>
          </p:cNvPr>
          <p:cNvSpPr/>
          <p:nvPr/>
        </p:nvSpPr>
        <p:spPr>
          <a:xfrm>
            <a:off x="4479604" y="723084"/>
            <a:ext cx="6846476" cy="646331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3600" b="1" dirty="0">
                <a:ln w="0">
                  <a:solidFill>
                    <a:schemeClr val="tx1"/>
                  </a:solidFill>
                </a:ln>
                <a:gradFill flip="none" rotWithShape="1">
                  <a:gsLst>
                    <a:gs pos="38000">
                      <a:schemeClr val="accent1">
                        <a:lumMod val="5000"/>
                        <a:lumOff val="95000"/>
                      </a:schemeClr>
                    </a:gs>
                    <a:gs pos="65000">
                      <a:schemeClr val="accent2">
                        <a:lumMod val="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12700" dir="4260000" algn="tl" rotWithShape="0">
                    <a:schemeClr val="dk1"/>
                  </a:outerShdw>
                </a:effectLst>
                <a:cs typeface="Phosphate Inline" panose="02000506050000020004" pitchFamily="2" charset="77"/>
              </a:rPr>
              <a:t>Year 4 – Advent/Christmas- Loving</a:t>
            </a:r>
            <a:endParaRPr lang="en-GB" sz="4000" b="1" cap="none" spc="0" dirty="0">
              <a:ln w="0">
                <a:solidFill>
                  <a:schemeClr val="tx1"/>
                </a:solidFill>
              </a:ln>
              <a:gradFill flip="none" rotWithShape="1">
                <a:gsLst>
                  <a:gs pos="38000">
                    <a:schemeClr val="accent1">
                      <a:lumMod val="5000"/>
                      <a:lumOff val="95000"/>
                    </a:schemeClr>
                  </a:gs>
                  <a:gs pos="65000">
                    <a:schemeClr val="accent2">
                      <a:lumMod val="50000"/>
                    </a:schemeClr>
                  </a:gs>
                </a:gsLst>
                <a:lin ang="16200000" scaled="1"/>
                <a:tileRect/>
              </a:gradFill>
              <a:effectLst>
                <a:outerShdw blurRad="50800" dist="12700" dir="4260000" algn="tl" rotWithShape="0">
                  <a:schemeClr val="dk1"/>
                </a:outerShdw>
              </a:effectLst>
              <a:cs typeface="Phosphate Inline" panose="02000506050000020004" pitchFamily="2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06AFF5-E9E8-CE4E-A6D1-19C2855DB269}"/>
              </a:ext>
            </a:extLst>
          </p:cNvPr>
          <p:cNvSpPr/>
          <p:nvPr/>
        </p:nvSpPr>
        <p:spPr>
          <a:xfrm>
            <a:off x="-171412" y="288398"/>
            <a:ext cx="6661959" cy="52322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800" b="1" cap="none" spc="0" dirty="0">
                <a:ln w="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dist="12700" dir="4260000" algn="tl" rotWithShape="0">
                    <a:schemeClr val="dk1"/>
                  </a:outerShdw>
                </a:effectLst>
                <a:cs typeface="Phosphate Inline" panose="02000506050000020004" pitchFamily="2" charset="77"/>
              </a:rPr>
              <a:t>RE KNOWLEDGE ORGANISER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584E3967-87F3-CD49-9356-CFC6D0DECC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377632"/>
              </p:ext>
            </p:extLst>
          </p:nvPr>
        </p:nvGraphicFramePr>
        <p:xfrm>
          <a:off x="324487" y="915393"/>
          <a:ext cx="3992676" cy="42756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7233">
                  <a:extLst>
                    <a:ext uri="{9D8B030D-6E8A-4147-A177-3AD203B41FA5}">
                      <a16:colId xmlns:a16="http://schemas.microsoft.com/office/drawing/2014/main" val="2344213269"/>
                    </a:ext>
                  </a:extLst>
                </a:gridCol>
                <a:gridCol w="2805443">
                  <a:extLst>
                    <a:ext uri="{9D8B030D-6E8A-4147-A177-3AD203B41FA5}">
                      <a16:colId xmlns:a16="http://schemas.microsoft.com/office/drawing/2014/main" val="2649323644"/>
                    </a:ext>
                  </a:extLst>
                </a:gridCol>
              </a:tblGrid>
              <a:tr h="56542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0" u="none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ESSENTIAL VOCABULARY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812075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0" u="none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Gift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u="none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Not necessarily a physical gift but the gift of love, friendship, patience and so on.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233429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Friendship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relationship between friends.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8563774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0" u="none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Loyalty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strong feeling of support or allegiance.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157742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0" u="none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Commitment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 engagement or obligation that </a:t>
                      </a: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restricts</a:t>
                      </a: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freedom of action.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7595459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0" u="none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Rejoice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GB" sz="1100" b="0" i="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feel or show great joy or delight.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u="none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0535911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0" u="none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Peace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freedom from </a:t>
                      </a:r>
                      <a:r>
                        <a:rPr lang="en-GB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disturbance</a:t>
                      </a: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tranquillity.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5294210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100" b="0" u="none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God’s plan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Will of God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2610385"/>
                  </a:ext>
                </a:extLst>
              </a:tr>
            </a:tbl>
          </a:graphicData>
        </a:graphic>
      </p:graphicFrame>
      <p:graphicFrame>
        <p:nvGraphicFramePr>
          <p:cNvPr id="17" name="Table 10">
            <a:extLst>
              <a:ext uri="{FF2B5EF4-FFF2-40B4-BE49-F238E27FC236}">
                <a16:creationId xmlns:a16="http://schemas.microsoft.com/office/drawing/2014/main" id="{B282761F-969F-D243-A8F6-6981A09685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74504"/>
              </p:ext>
            </p:extLst>
          </p:nvPr>
        </p:nvGraphicFramePr>
        <p:xfrm>
          <a:off x="7138093" y="7195335"/>
          <a:ext cx="2524966" cy="17849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4966">
                  <a:extLst>
                    <a:ext uri="{9D8B030D-6E8A-4147-A177-3AD203B41FA5}">
                      <a16:colId xmlns:a16="http://schemas.microsoft.com/office/drawing/2014/main" val="2649323644"/>
                    </a:ext>
                  </a:extLst>
                </a:gridCol>
              </a:tblGrid>
              <a:tr h="63712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LINKS TO PREVIOUS LEARNING</a:t>
                      </a:r>
                    </a:p>
                    <a:p>
                      <a:pPr algn="ctr"/>
                      <a:r>
                        <a:rPr lang="en-GB" sz="2000" b="1" dirty="0">
                          <a:latin typeface="Gill Sans MT" panose="020B0502020104020203" pitchFamily="34" charset="77"/>
                        </a:rPr>
                        <a:t> </a:t>
                      </a:r>
                      <a:endParaRPr lang="en-GB" sz="2000" b="1" dirty="0">
                        <a:solidFill>
                          <a:schemeClr val="bg1"/>
                        </a:solidFill>
                        <a:latin typeface="Gill Sans MT" panose="020B0502020104020203" pitchFamily="34" charset="77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864142"/>
                  </a:ext>
                </a:extLst>
              </a:tr>
              <a:tr h="1134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 kern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Year 3 - </a:t>
                      </a:r>
                      <a:r>
                        <a:rPr lang="en-GB" sz="1100" b="1" kern="1400" cap="all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Visitors</a:t>
                      </a:r>
                      <a:r>
                        <a:rPr lang="en-GB" sz="1100" b="1" kern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– </a:t>
                      </a:r>
                      <a:br>
                        <a:rPr lang="en-GB" sz="1100" b="1" kern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GB" sz="1100" b="1" kern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How are visitors welcomed?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b="1" kern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The joys and demands of visitors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800" kern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44233429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909595"/>
              </p:ext>
            </p:extLst>
          </p:nvPr>
        </p:nvGraphicFramePr>
        <p:xfrm>
          <a:off x="362118" y="8105331"/>
          <a:ext cx="3170585" cy="1051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0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6233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Key</a:t>
                      </a:r>
                      <a:r>
                        <a:rPr lang="en-GB" sz="1100" b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questions:</a:t>
                      </a:r>
                      <a:endParaRPr lang="en-GB" sz="11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117">
                <a:tc>
                  <a:txBody>
                    <a:bodyPr/>
                    <a:lstStyle/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Why are the gifts of love and friendship important?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What are the joys and demands of the commitment?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105034"/>
              </p:ext>
            </p:extLst>
          </p:nvPr>
        </p:nvGraphicFramePr>
        <p:xfrm>
          <a:off x="8076629" y="2062813"/>
          <a:ext cx="4220879" cy="1481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0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7231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 CURRICULUM DIRECTORY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6462">
                <a:tc>
                  <a:txBody>
                    <a:bodyPr/>
                    <a:lstStyle/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GB" sz="1050" b="1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Area of Study 1: </a:t>
                      </a:r>
                      <a:r>
                        <a:rPr lang="en-GB" sz="105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Knowing and loving God, the Scriptures, the Trinity, Jesus Christ, Son of God, the Holy Spirit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GB" sz="1050" b="1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Area of Study 2: </a:t>
                      </a:r>
                      <a:r>
                        <a:rPr lang="en-GB" sz="105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What is the Church? One and holy, Catholic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GB" sz="1050" b="1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Area of Study 3: </a:t>
                      </a:r>
                      <a:r>
                        <a:rPr lang="en-GB" sz="105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Liturgy, prayer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GB" sz="1050" b="1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Area of Study 4:  </a:t>
                      </a:r>
                      <a:r>
                        <a:rPr lang="en-GB" sz="105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dignity of the human person,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248456"/>
              </p:ext>
            </p:extLst>
          </p:nvPr>
        </p:nvGraphicFramePr>
        <p:xfrm>
          <a:off x="6447700" y="5620781"/>
          <a:ext cx="3170585" cy="1147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0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153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Reveal 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278"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Advent and Christmas: the Church’s seasons of preparing to receive</a:t>
                      </a:r>
                    </a:p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God’s gift of love and friendship in Jesus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573806"/>
              </p:ext>
            </p:extLst>
          </p:nvPr>
        </p:nvGraphicFramePr>
        <p:xfrm>
          <a:off x="9776668" y="7447844"/>
          <a:ext cx="2550483" cy="1649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0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8387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Scripture: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1308">
                <a:tc>
                  <a:txBody>
                    <a:bodyPr/>
                    <a:lstStyle/>
                    <a:p>
                      <a:pPr marL="38100" algn="l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Isaiah 40: 9-11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Matthew 2: 1-12, 16-18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Ephesians 1: 3-6 </a:t>
                      </a:r>
                    </a:p>
                    <a:p>
                      <a:pPr marL="38100" algn="l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John 4: 4, 9-12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5" name="Rectangle 44">
            <a:extLst>
              <a:ext uri="{FF2B5EF4-FFF2-40B4-BE49-F238E27FC236}">
                <a16:creationId xmlns:a16="http://schemas.microsoft.com/office/drawing/2014/main" id="{229E4DC9-4D7A-4045-B8E0-194DBF237103}"/>
              </a:ext>
            </a:extLst>
          </p:cNvPr>
          <p:cNvSpPr/>
          <p:nvPr/>
        </p:nvSpPr>
        <p:spPr>
          <a:xfrm>
            <a:off x="162046" y="138896"/>
            <a:ext cx="12307860" cy="9153022"/>
          </a:xfrm>
          <a:prstGeom prst="rect">
            <a:avLst/>
          </a:prstGeom>
          <a:noFill/>
          <a:ln w="73025" cmpd="tri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8627C80-3104-B24C-9CCE-10952F1B7878}"/>
              </a:ext>
            </a:extLst>
          </p:cNvPr>
          <p:cNvSpPr txBox="1"/>
          <p:nvPr/>
        </p:nvSpPr>
        <p:spPr>
          <a:xfrm>
            <a:off x="4780482" y="9291918"/>
            <a:ext cx="35333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i="1" dirty="0">
                <a:solidFill>
                  <a:srgbClr val="FF0000"/>
                </a:solidFill>
              </a:rPr>
              <a:t>‘As a family we live, love, learn and celebrate with Jesus.’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17359" y="134201"/>
            <a:ext cx="985198" cy="1249741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AC1AB97-3678-A047-997E-FD46179F33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61585"/>
              </p:ext>
            </p:extLst>
          </p:nvPr>
        </p:nvGraphicFramePr>
        <p:xfrm>
          <a:off x="4593062" y="2366249"/>
          <a:ext cx="3189356" cy="2724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9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5873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Church teachings: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802"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is an outline of the teaching of the Church covered in </a:t>
                      </a:r>
                      <a:r>
                        <a:rPr lang="en-GB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GIFT: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liturgical season of Advent.</a:t>
                      </a:r>
                    </a:p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Advent is focused on the coming of Jesus as Messiah.</a:t>
                      </a:r>
                    </a:p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Gaudete Sunday.</a:t>
                      </a:r>
                    </a:p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Messiah is the one promised by God who would show God’s love and bring peace.</a:t>
                      </a:r>
                    </a:p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Isaiah’s prophecy about coming of the Messiah.</a:t>
                      </a:r>
                    </a:p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Further understanding of the Incarnation.</a:t>
                      </a:r>
                    </a:p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visit of the Wise Men.</a:t>
                      </a:r>
                    </a:p>
                    <a:p>
                      <a:pPr marL="640080" lvl="1" indent="0">
                        <a:buFont typeface="Arial" panose="020B0604020202020204" pitchFamily="34" charset="0"/>
                        <a:buNone/>
                      </a:pPr>
                      <a:endParaRPr lang="en-US" sz="1100" b="0" baseline="0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26" name="Picture 2" descr="Mudder 5 Pcs LED Flameless Advent Candle Set Christmas Candles with Words  Hope Peace Love Joy Christ Purple Pink White Taper for Church Wreath  Rituals, 10 Inch (Simple Words) : Amazon.co.uk: Home">
            <a:extLst>
              <a:ext uri="{FF2B5EF4-FFF2-40B4-BE49-F238E27FC236}">
                <a16:creationId xmlns:a16="http://schemas.microsoft.com/office/drawing/2014/main" id="{69B472E0-CB0B-001E-70FB-AB382643B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18" y="5311579"/>
            <a:ext cx="2550482" cy="2550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he Three Kings - Who Were the 3 Wise Men?">
            <a:extLst>
              <a:ext uri="{FF2B5EF4-FFF2-40B4-BE49-F238E27FC236}">
                <a16:creationId xmlns:a16="http://schemas.microsoft.com/office/drawing/2014/main" id="{2427EFD5-F58C-5927-9A2A-573D1E87FF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5127" y="7093116"/>
            <a:ext cx="3189357" cy="2068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0EF508E-5790-C862-B3BB-06F6206002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569271"/>
              </p:ext>
            </p:extLst>
          </p:nvPr>
        </p:nvGraphicFramePr>
        <p:xfrm>
          <a:off x="3116801" y="5582555"/>
          <a:ext cx="3170585" cy="1351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0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153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 Advent prayer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278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dirty="0">
                          <a:solidFill>
                            <a:srgbClr val="040C28"/>
                          </a:solidFill>
                          <a:effectLst/>
                          <a:latin typeface="+mn-lt"/>
                        </a:rPr>
                        <a:t>Give us the grace and strength we need every day</a:t>
                      </a:r>
                      <a:r>
                        <a:rPr lang="en-GB" sz="1100" b="0" i="0" dirty="0">
                          <a:solidFill>
                            <a:srgbClr val="4D5156"/>
                          </a:solidFill>
                          <a:effectLst/>
                          <a:latin typeface="+mn-lt"/>
                        </a:rPr>
                        <a:t>. Help us to always trust in you. Come, Lord Jesus, lead all people closer to you. Come and dispel the darkness of our world with the light of your love.</a:t>
                      </a:r>
                      <a:endParaRPr lang="en-GB" sz="1100" dirty="0">
                        <a:latin typeface="+mn-lt"/>
                      </a:endParaRPr>
                    </a:p>
                    <a:p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8" name="Picture 17">
            <a:extLst>
              <a:ext uri="{FF2B5EF4-FFF2-40B4-BE49-F238E27FC236}">
                <a16:creationId xmlns:a16="http://schemas.microsoft.com/office/drawing/2014/main" id="{791033CA-C840-062F-627F-287FCF6404E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76668" y="3948381"/>
            <a:ext cx="2042648" cy="3095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188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957</TotalTime>
  <Words>373</Words>
  <Application>Microsoft Office PowerPoint</Application>
  <PresentationFormat>A3 Paper (297x420 mm)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Gill Sans MT</vt:lpstr>
      <vt:lpstr>Phosphate Inline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Jennings</dc:creator>
  <cp:lastModifiedBy>CPickering</cp:lastModifiedBy>
  <cp:revision>53</cp:revision>
  <cp:lastPrinted>2023-11-21T13:07:34Z</cp:lastPrinted>
  <dcterms:created xsi:type="dcterms:W3CDTF">2020-09-22T12:40:30Z</dcterms:created>
  <dcterms:modified xsi:type="dcterms:W3CDTF">2023-11-21T13:07:36Z</dcterms:modified>
</cp:coreProperties>
</file>