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2801600" cy="96012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33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588"/>
  </p:normalViewPr>
  <p:slideViewPr>
    <p:cSldViewPr snapToGrid="0" snapToObjects="1">
      <p:cViewPr>
        <p:scale>
          <a:sx n="80" d="100"/>
          <a:sy n="80" d="100"/>
        </p:scale>
        <p:origin x="2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6396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901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570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407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909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1350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6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310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834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8194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9689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07A9A-2CB2-A741-B755-CCE1CF4A6E7F}" type="datetimeFigureOut">
              <a:rPr lang="en-GB" smtClean="0"/>
              <a:t>11/06/2023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378B9-C4D2-8F4B-BE23-1F4DF51365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2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885F63B-22FE-9C4F-B60D-553F5929394F}"/>
              </a:ext>
            </a:extLst>
          </p:cNvPr>
          <p:cNvSpPr/>
          <p:nvPr/>
        </p:nvSpPr>
        <p:spPr>
          <a:xfrm>
            <a:off x="778234" y="200707"/>
            <a:ext cx="5589672" cy="769441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400" b="1" dirty="0">
                <a:ln w="0">
                  <a:solidFill>
                    <a:schemeClr val="tx1"/>
                  </a:solidFill>
                </a:ln>
                <a:gradFill flip="none" rotWithShape="1">
                  <a:gsLst>
                    <a:gs pos="38000">
                      <a:schemeClr val="accent1">
                        <a:lumMod val="5000"/>
                        <a:lumOff val="95000"/>
                      </a:schemeClr>
                    </a:gs>
                    <a:gs pos="65000">
                      <a:schemeClr val="accent2">
                        <a:lumMod val="5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50800"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Animals inc. humans</a:t>
            </a:r>
            <a:endParaRPr lang="en-GB" sz="4800" b="1" cap="none" spc="0" dirty="0">
              <a:ln w="0">
                <a:solidFill>
                  <a:schemeClr val="tx1"/>
                </a:solidFill>
              </a:ln>
              <a:gradFill flip="none" rotWithShape="1">
                <a:gsLst>
                  <a:gs pos="38000">
                    <a:schemeClr val="accent1">
                      <a:lumMod val="5000"/>
                      <a:lumOff val="95000"/>
                    </a:schemeClr>
                  </a:gs>
                  <a:gs pos="65000">
                    <a:schemeClr val="accent2">
                      <a:lumMod val="50000"/>
                    </a:schemeClr>
                  </a:gs>
                </a:gsLst>
                <a:lin ang="16200000" scaled="1"/>
                <a:tileRect/>
              </a:gradFill>
              <a:effectLst>
                <a:outerShdw blurRad="50800" dist="12700" dir="4260000" algn="tl" rotWithShape="0">
                  <a:schemeClr val="dk1"/>
                </a:outerShdw>
              </a:effectLst>
              <a:latin typeface="Gill Sans MT" panose="020B0502020104020203" pitchFamily="34" charset="77"/>
              <a:cs typeface="Phosphate Inline" panose="02000506050000020004" pitchFamily="2" charset="77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06AFF5-E9E8-CE4E-A6D1-19C2855DB269}"/>
              </a:ext>
            </a:extLst>
          </p:cNvPr>
          <p:cNvSpPr/>
          <p:nvPr/>
        </p:nvSpPr>
        <p:spPr>
          <a:xfrm>
            <a:off x="6239830" y="421499"/>
            <a:ext cx="5856861" cy="461665"/>
          </a:xfrm>
          <a:prstGeom prst="rect">
            <a:avLst/>
          </a:prstGeom>
          <a:noFill/>
          <a:ln>
            <a:noFill/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2400" b="1" cap="none" spc="0" dirty="0">
                <a:ln w="0"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dist="12700" dir="4260000" algn="tl" rotWithShape="0">
                    <a:schemeClr val="dk1"/>
                  </a:outerShdw>
                </a:effectLst>
                <a:latin typeface="Gill Sans MT" panose="020B0502020104020203" pitchFamily="34" charset="77"/>
                <a:cs typeface="Phosphate Inline" panose="02000506050000020004" pitchFamily="2" charset="77"/>
              </a:rPr>
              <a:t>SCIENCE KNOWLEDGE ORGANISER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584E3967-87F3-CD49-9356-CFC6D0DECC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6723774"/>
              </p:ext>
            </p:extLst>
          </p:nvPr>
        </p:nvGraphicFramePr>
        <p:xfrm>
          <a:off x="363556" y="1067822"/>
          <a:ext cx="4456121" cy="6267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608">
                  <a:extLst>
                    <a:ext uri="{9D8B030D-6E8A-4147-A177-3AD203B41FA5}">
                      <a16:colId xmlns:a16="http://schemas.microsoft.com/office/drawing/2014/main" val="2344213269"/>
                    </a:ext>
                  </a:extLst>
                </a:gridCol>
                <a:gridCol w="316951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565423">
                <a:tc gridSpan="2"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ESSENTIAL VOCABULARY</a:t>
                      </a: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81207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Digest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+mn-lt"/>
                        </a:rPr>
                        <a:t>Break down food so it can be used by the body.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Oesophagus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 muscular tube which moves from the mouth to the stomach.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08563774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Stomach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An organ in the digestive system where food is broken down with stomach acid and being churned around.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52157742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Small Intestine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Part of the intestine where nutrients are absorbed into the body.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27595459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Large Intestine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Part of the intestine where the water is absorbed from remaining food waste. Stools are formed in the large intestine.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0535911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Omnivore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An animal that eats plants and animals.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2529421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Herbivore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An animals that eats plants.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8261038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Carnivore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An animal that eats animals.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71841805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Prey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An animal that gets hunted and eaten by other animals.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64564703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Producer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 plant that produces its own food.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3870930"/>
                  </a:ext>
                </a:extLst>
              </a:tr>
              <a:tr h="491372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Predator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latin typeface="+mn-lt"/>
                        </a:rPr>
                        <a:t>An animal that hurts and eats other animals. 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200" dirty="0">
                        <a:latin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23434774"/>
                  </a:ext>
                </a:extLst>
              </a:tr>
            </a:tbl>
          </a:graphicData>
        </a:graphic>
      </p:graphicFrame>
      <p:graphicFrame>
        <p:nvGraphicFramePr>
          <p:cNvPr id="17" name="Table 10">
            <a:extLst>
              <a:ext uri="{FF2B5EF4-FFF2-40B4-BE49-F238E27FC236}">
                <a16:creationId xmlns:a16="http://schemas.microsoft.com/office/drawing/2014/main" id="{B282761F-969F-D243-A8F6-6981A0968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492794"/>
              </p:ext>
            </p:extLst>
          </p:nvPr>
        </p:nvGraphicFramePr>
        <p:xfrm>
          <a:off x="4930371" y="2491761"/>
          <a:ext cx="2858533" cy="6578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58533">
                  <a:extLst>
                    <a:ext uri="{9D8B030D-6E8A-4147-A177-3AD203B41FA5}">
                      <a16:colId xmlns:a16="http://schemas.microsoft.com/office/drawing/2014/main" val="2649323644"/>
                    </a:ext>
                  </a:extLst>
                </a:gridCol>
              </a:tblGrid>
              <a:tr h="679579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LINKS TO PREVIOUS LEARNING</a:t>
                      </a:r>
                    </a:p>
                    <a:p>
                      <a:pPr algn="ctr"/>
                      <a:r>
                        <a:rPr lang="en-GB" sz="1200" b="1" dirty="0">
                          <a:latin typeface="+mn-lt"/>
                        </a:rPr>
                        <a:t> 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5864142"/>
                  </a:ext>
                </a:extLst>
              </a:tr>
              <a:tr h="5898701">
                <a:tc>
                  <a:txBody>
                    <a:bodyPr/>
                    <a:lstStyle/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 identify and name a variety of common animals including fish, amphibians, reptiles, birds and mammals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identify and name a variety of common animals that are carnivores, herbivores and omnivores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describe and compare the structure of a variety of common animals (fish, amphibians, reptiles, birds and mammals, including pets)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identify, name, draw and label the basic parts of the human body and say which part of the body is associated with each sense.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notice that animals, including humans, have offspring which grow into adults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 find out about and describe the basic needs of animals, including humans, for survival (water, food and air) 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describe the importance for humans of exercise, eating the right amounts of different types of food, and hygiene.</a:t>
                      </a:r>
                    </a:p>
                    <a:p>
                      <a:pPr marL="171450" indent="-171450" algn="ctr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>
                          <a:latin typeface="+mn-lt"/>
                        </a:rPr>
                        <a:t>identify that animals, including humans, need the right types and amount of nutrition, and that they cannot make their own food; they get nutrition from what they eat  identify that humans and some other animals have skeletons and muscles for support, protection and movement.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4233429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8939940"/>
              </p:ext>
            </p:extLst>
          </p:nvPr>
        </p:nvGraphicFramePr>
        <p:xfrm>
          <a:off x="5021186" y="1078095"/>
          <a:ext cx="2767717" cy="13266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6409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+mn-lt"/>
                        </a:rPr>
                        <a:t>Key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latin typeface="+mn-lt"/>
                        </a:rPr>
                        <a:t> Themes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0273">
                <a:tc>
                  <a:txBody>
                    <a:bodyPr/>
                    <a:lstStyle/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Digestive system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Teeth </a:t>
                      </a:r>
                    </a:p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100" b="0" baseline="0" dirty="0">
                          <a:solidFill>
                            <a:schemeClr val="tx1"/>
                          </a:solidFill>
                          <a:latin typeface="+mn-lt"/>
                        </a:rPr>
                        <a:t>Food chains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813212"/>
              </p:ext>
            </p:extLst>
          </p:nvPr>
        </p:nvGraphicFramePr>
        <p:xfrm>
          <a:off x="7919414" y="1098811"/>
          <a:ext cx="4419982" cy="4234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19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22714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Useful</a:t>
                      </a:r>
                      <a:r>
                        <a:rPr lang="en-GB" sz="1100" b="1" baseline="0" dirty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 Diagrams</a:t>
                      </a:r>
                      <a:endParaRPr lang="en-GB" sz="1100" b="1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1576"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GB" sz="1100" b="0" baseline="0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0741188"/>
              </p:ext>
            </p:extLst>
          </p:nvPr>
        </p:nvGraphicFramePr>
        <p:xfrm>
          <a:off x="7919413" y="5495689"/>
          <a:ext cx="4378095" cy="36733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780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469"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dirty="0">
                          <a:solidFill>
                            <a:schemeClr val="tx1"/>
                          </a:solidFill>
                          <a:latin typeface="Gill Sans MT" panose="020B0502020104020203"/>
                        </a:rPr>
                        <a:t>Any Visual Representations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3832">
                <a:tc>
                  <a:txBody>
                    <a:bodyPr/>
                    <a:lstStyle/>
                    <a:p>
                      <a:pPr marL="0" marR="0" lvl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baseline="0" dirty="0">
                        <a:solidFill>
                          <a:schemeClr val="tx1"/>
                        </a:solidFill>
                        <a:latin typeface="Gill Sans MT" panose="020B0502020104020203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5" name="Rectangle 44">
            <a:extLst>
              <a:ext uri="{FF2B5EF4-FFF2-40B4-BE49-F238E27FC236}">
                <a16:creationId xmlns:a16="http://schemas.microsoft.com/office/drawing/2014/main" id="{229E4DC9-4D7A-4045-B8E0-194DBF237103}"/>
              </a:ext>
            </a:extLst>
          </p:cNvPr>
          <p:cNvSpPr/>
          <p:nvPr/>
        </p:nvSpPr>
        <p:spPr>
          <a:xfrm>
            <a:off x="162046" y="138896"/>
            <a:ext cx="12307860" cy="9153022"/>
          </a:xfrm>
          <a:prstGeom prst="rect">
            <a:avLst/>
          </a:prstGeom>
          <a:noFill/>
          <a:ln w="73025" cmpd="tri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0000"/>
              </a:solidFill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18627C80-3104-B24C-9CCE-10952F1B7878}"/>
              </a:ext>
            </a:extLst>
          </p:cNvPr>
          <p:cNvSpPr txBox="1"/>
          <p:nvPr/>
        </p:nvSpPr>
        <p:spPr>
          <a:xfrm>
            <a:off x="4780482" y="9291918"/>
            <a:ext cx="353334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100" b="1" i="1" dirty="0">
                <a:solidFill>
                  <a:srgbClr val="FF0000"/>
                </a:solidFill>
              </a:rPr>
              <a:t>‘As a family we live, love, learn and celebrate with Jesus.’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4229" y="167986"/>
            <a:ext cx="659429" cy="8380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E2004F20-FE6D-024E-F626-0C6C3D4CCA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28100" y="6247098"/>
            <a:ext cx="2760720" cy="1424258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78F84936-FB70-9A9E-3F49-F8932DEA2A2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1075" y="2000134"/>
            <a:ext cx="3427035" cy="321004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04E469EB-2DD4-ECBF-6E8C-122726858CC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1694" y="7517439"/>
            <a:ext cx="4378094" cy="159279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BABEA3C-37CF-86B7-24BB-3679178A488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993051" y="7770305"/>
            <a:ext cx="4304459" cy="1299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1881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1406</TotalTime>
  <Words>374</Words>
  <Application>Microsoft Office PowerPoint</Application>
  <PresentationFormat>A3 Paper (297x420 mm)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Jennings</dc:creator>
  <cp:lastModifiedBy>Christopher Hough</cp:lastModifiedBy>
  <cp:revision>38</cp:revision>
  <dcterms:created xsi:type="dcterms:W3CDTF">2020-09-22T12:40:30Z</dcterms:created>
  <dcterms:modified xsi:type="dcterms:W3CDTF">2023-06-11T19:45:05Z</dcterms:modified>
</cp:coreProperties>
</file>